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1"/>
  </p:notesMasterIdLst>
  <p:sldIdLst>
    <p:sldId id="256" r:id="rId2"/>
    <p:sldId id="259" r:id="rId3"/>
    <p:sldId id="499" r:id="rId4"/>
    <p:sldId id="500" r:id="rId5"/>
    <p:sldId id="501" r:id="rId6"/>
    <p:sldId id="502" r:id="rId7"/>
    <p:sldId id="503" r:id="rId8"/>
    <p:sldId id="504" r:id="rId9"/>
    <p:sldId id="505" r:id="rId10"/>
    <p:sldId id="506" r:id="rId11"/>
    <p:sldId id="511" r:id="rId12"/>
    <p:sldId id="507" r:id="rId13"/>
    <p:sldId id="508" r:id="rId14"/>
    <p:sldId id="509" r:id="rId15"/>
    <p:sldId id="510" r:id="rId16"/>
    <p:sldId id="512" r:id="rId17"/>
    <p:sldId id="527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306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411" r:id="rId73"/>
    <p:sldId id="516" r:id="rId74"/>
    <p:sldId id="515" r:id="rId75"/>
    <p:sldId id="517" r:id="rId76"/>
    <p:sldId id="519" r:id="rId77"/>
    <p:sldId id="520" r:id="rId78"/>
    <p:sldId id="522" r:id="rId79"/>
    <p:sldId id="523" r:id="rId80"/>
    <p:sldId id="521" r:id="rId81"/>
    <p:sldId id="524" r:id="rId82"/>
    <p:sldId id="525" r:id="rId83"/>
    <p:sldId id="526" r:id="rId84"/>
    <p:sldId id="514" r:id="rId85"/>
    <p:sldId id="412" r:id="rId86"/>
    <p:sldId id="413" r:id="rId87"/>
    <p:sldId id="414" r:id="rId88"/>
    <p:sldId id="415" r:id="rId89"/>
    <p:sldId id="417" r:id="rId90"/>
    <p:sldId id="418" r:id="rId91"/>
    <p:sldId id="420" r:id="rId92"/>
    <p:sldId id="421" r:id="rId93"/>
    <p:sldId id="422" r:id="rId94"/>
    <p:sldId id="423" r:id="rId95"/>
    <p:sldId id="424" r:id="rId96"/>
    <p:sldId id="425" r:id="rId97"/>
    <p:sldId id="426" r:id="rId98"/>
    <p:sldId id="427" r:id="rId99"/>
    <p:sldId id="428" r:id="rId100"/>
    <p:sldId id="429" r:id="rId101"/>
    <p:sldId id="430" r:id="rId102"/>
    <p:sldId id="431" r:id="rId103"/>
    <p:sldId id="432" r:id="rId104"/>
    <p:sldId id="433" r:id="rId105"/>
    <p:sldId id="434" r:id="rId106"/>
    <p:sldId id="435" r:id="rId107"/>
    <p:sldId id="436" r:id="rId108"/>
    <p:sldId id="437" r:id="rId109"/>
    <p:sldId id="438" r:id="rId110"/>
    <p:sldId id="439" r:id="rId111"/>
    <p:sldId id="440" r:id="rId112"/>
    <p:sldId id="441" r:id="rId113"/>
    <p:sldId id="442" r:id="rId114"/>
    <p:sldId id="443" r:id="rId115"/>
    <p:sldId id="444" r:id="rId116"/>
    <p:sldId id="445" r:id="rId117"/>
    <p:sldId id="446" r:id="rId118"/>
    <p:sldId id="447" r:id="rId119"/>
    <p:sldId id="448" r:id="rId120"/>
    <p:sldId id="528" r:id="rId121"/>
    <p:sldId id="449" r:id="rId122"/>
    <p:sldId id="450" r:id="rId123"/>
    <p:sldId id="451" r:id="rId124"/>
    <p:sldId id="452" r:id="rId125"/>
    <p:sldId id="453" r:id="rId126"/>
    <p:sldId id="454" r:id="rId127"/>
    <p:sldId id="455" r:id="rId128"/>
    <p:sldId id="456" r:id="rId129"/>
    <p:sldId id="457" r:id="rId130"/>
    <p:sldId id="458" r:id="rId131"/>
    <p:sldId id="459" r:id="rId132"/>
    <p:sldId id="460" r:id="rId133"/>
    <p:sldId id="461" r:id="rId134"/>
    <p:sldId id="462" r:id="rId135"/>
    <p:sldId id="463" r:id="rId136"/>
    <p:sldId id="464" r:id="rId137"/>
    <p:sldId id="465" r:id="rId138"/>
    <p:sldId id="466" r:id="rId139"/>
    <p:sldId id="467" r:id="rId140"/>
    <p:sldId id="468" r:id="rId141"/>
    <p:sldId id="469" r:id="rId142"/>
    <p:sldId id="470" r:id="rId143"/>
    <p:sldId id="471" r:id="rId144"/>
    <p:sldId id="472" r:id="rId145"/>
    <p:sldId id="473" r:id="rId146"/>
    <p:sldId id="474" r:id="rId147"/>
    <p:sldId id="475" r:id="rId148"/>
    <p:sldId id="476" r:id="rId149"/>
    <p:sldId id="477" r:id="rId150"/>
    <p:sldId id="478" r:id="rId151"/>
    <p:sldId id="479" r:id="rId152"/>
    <p:sldId id="480" r:id="rId153"/>
    <p:sldId id="481" r:id="rId154"/>
    <p:sldId id="482" r:id="rId155"/>
    <p:sldId id="483" r:id="rId156"/>
    <p:sldId id="484" r:id="rId157"/>
    <p:sldId id="485" r:id="rId158"/>
    <p:sldId id="486" r:id="rId159"/>
    <p:sldId id="487" r:id="rId160"/>
    <p:sldId id="488" r:id="rId161"/>
    <p:sldId id="489" r:id="rId162"/>
    <p:sldId id="490" r:id="rId163"/>
    <p:sldId id="491" r:id="rId164"/>
    <p:sldId id="492" r:id="rId165"/>
    <p:sldId id="493" r:id="rId166"/>
    <p:sldId id="494" r:id="rId167"/>
    <p:sldId id="495" r:id="rId168"/>
    <p:sldId id="496" r:id="rId169"/>
    <p:sldId id="497" r:id="rId170"/>
  </p:sldIdLst>
  <p:sldSz cx="9144000" cy="5143500" type="screen16x9"/>
  <p:notesSz cx="6858000" cy="9144000"/>
  <p:embeddedFontLst>
    <p:embeddedFont>
      <p:font typeface="jf open 粉圓 1.1" panose="020F0500000000000000" pitchFamily="34" charset="-120"/>
      <p:regular r:id="rId172"/>
    </p:embeddedFont>
    <p:embeddedFont>
      <p:font typeface="Ubuntu Mono" panose="02020500000000000000" charset="0"/>
      <p:regular r:id="rId173"/>
      <p:bold r:id="rId174"/>
      <p:italic r:id="rId175"/>
      <p:boldItalic r:id="rId176"/>
    </p:embeddedFont>
    <p:embeddedFont>
      <p:font typeface="Roboto Mono" panose="02020500000000000000" charset="0"/>
      <p:regular r:id="rId177"/>
      <p:bold r:id="rId178"/>
      <p:italic r:id="rId179"/>
      <p:boldItalic r:id="rId180"/>
    </p:embeddedFont>
    <p:embeddedFont>
      <p:font typeface="Microsoft JhengHei" panose="020B0604030504040204" pitchFamily="34" charset="-120"/>
      <p:regular r:id="rId181"/>
      <p:bold r:id="rId182"/>
    </p:embeddedFont>
    <p:embeddedFont>
      <p:font typeface="Microsoft JhengHei" panose="020B0604030504040204" pitchFamily="34" charset="-120"/>
      <p:regular r:id="rId181"/>
      <p:bold r:id="rId1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陳昱丞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9D6B2A-8CAE-4352-8EBD-AA5260663544}">
  <a:tblStyle styleId="{B79D6B2A-8CAE-4352-8EBD-AA52606635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10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11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font" Target="fonts/font1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3.fntdata"/><Relationship Id="rId179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9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4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5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6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7-21T03:36:04.073" idx="1">
    <p:pos x="423" y="2365"/>
    <p:text>聊聊空間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dddf57a9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dddf57a9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5da1823a99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5da1823a99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回滾莫隊簡介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5da1823a99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5da1823a99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5da1823a99_1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5da1823a99_1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5da1823a99_1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5da1823a99_1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5da1823a99_1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5da1823a99_1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5da1823a99_1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5da1823a99_1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5da1823a99_1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5da1823a99_1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5da1823a99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5da1823a99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5da1823a99_1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5da1823a99_1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5da1823a99_1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5da1823a99_1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da3dff075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da3dff075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5da1823a99_1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5da1823a99_1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5da1823a99_1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5da1823a99_1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5da1823a99_1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5da1823a99_1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5da1823a99_1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5da1823a99_1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5da1823a99_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7" name="Google Shape;1677;g5da1823a99_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5da1823a99_1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5da1823a99_1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5da1823a99_1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5da1823a99_1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5da1823a99_1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5da1823a99_1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5da1823a99_1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5da1823a99_1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5da1823a99_1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5da1823a99_1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da1823a99_1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da1823a99_1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5da1823a99_1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5da1823a99_1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5da1823a99_1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" name="Google Shape;1754;g5da1823a99_1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5da1823a99_1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5da1823a99_1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5da1823a99_1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5da1823a99_1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5da1823a99_1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5da1823a99_1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5da1823a99_1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5da1823a99_1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5da1823a99_1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5da1823a99_1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5da1823a99_1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5da1823a99_1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5da1823a99_1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5da1823a99_1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5da1823a99_1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5da1823a99_1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dddf57a9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dddf57a93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5da1823a99_1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5da1823a99_1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5da1823a99_1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g5da1823a99_1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5da1823a99_1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5da1823a99_1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5da1823a99_1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5da1823a99_1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5da1823a99_1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5da1823a99_1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5da1823a99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5da1823a99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5da1823a99_1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5da1823a99_1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5da1823a99_1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5da1823a99_1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5da1823a99_1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5da1823a99_1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回滾莫隊簡介</a:t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5da1823a99_1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5da1823a99_1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da3dff075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da3dff075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5da1823a99_1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5da1823a99_1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5da1823a99_1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Google Shape;1943;g5da1823a99_1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5da1823a99_1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5da1823a99_1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5da1823a99_1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5da1823a99_1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5da1823a99_1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5da1823a99_1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5da1823a99_1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5da1823a99_1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5da1823a99_1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5da1823a99_1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5da1823a99_1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5da1823a99_1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5da1823a99_1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5da1823a99_1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da3dff075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da3dff075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ddf94eb8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ddf94eb8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dddf57a9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dddf57a9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dddf57a9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dddf57a93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dddf57a93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dddf57a93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dddf57a9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dddf57a9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dddf57a9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dddf57a93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dddf57a93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dddf57a93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dddf57a93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dddf57a93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ddf94eb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ddf94eb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ddf94eb8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ddf94eb8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ddf94eb8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ddf94eb8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ddf94eb8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ddf94eb8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de009874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de009874e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ddf94eb8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ddf94eb8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ddf94eb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ddf94eb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https://yuihuang.com/zj-d449/</a:t>
            </a:r>
          </a:p>
          <a:p>
            <a:r>
              <a:rPr lang="en-US" altLang="zh-TW" dirty="0" smtClean="0"/>
              <a:t>https://yuihuang.com/atcoder-abc-183f/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6762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de009874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de009874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ddf94eb8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ddf94eb8f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ddf94eb8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ddf94eb8f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ddf94eb8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ddf94eb8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ddf94eb8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ddf94eb8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ddf94eb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ddf94eb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ddf94eb8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ddf94eb8f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ddf94eb8f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ddf94eb8f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ddf94eb8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ddf94eb8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df4e52ee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df4e52ee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寫寫看！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dddf57a9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dddf57a9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ddf94eb8f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ddf94eb8f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ddf94eb8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ddf94eb8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ddf94eb8f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ddf94eb8f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ddf94eb8f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ddf94eb8f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ddf94eb8f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ddf94eb8f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練習！</a:t>
            </a:r>
            <a:r>
              <a:rPr lang="en-US" altLang="zh-TW" dirty="0" err="1" smtClean="0"/>
              <a:t>Codeforces</a:t>
            </a:r>
            <a:r>
              <a:rPr lang="en-US" altLang="zh-TW" dirty="0" smtClean="0"/>
              <a:t> 1000F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ddf94eb8f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ddf94eb8f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ddf94eb8f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5ddf94eb8f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ddf94eb8f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5ddf94eb8f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ddf94eb8f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5ddf94eb8f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ddf94eb8f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ddf94eb8f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d99e5b2a2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d99e5b2a2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5ddf94eb8f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5ddf94eb8f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5ddf94eb8f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5ddf94eb8f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5de009874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5de009874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de009874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5de009874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5de009874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5de009874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de009874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de009874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de00987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de00987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de009874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5de009874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da1823a9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da1823a9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53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dddf57a9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dddf57a9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如果問題變成同時操作同時詢問怎麼辦</a:t>
            </a:r>
            <a:r>
              <a:rPr lang="en-US" altLang="zh-TW" dirty="0" smtClean="0"/>
              <a:t>?</a:t>
            </a:r>
            <a:r>
              <a:rPr lang="zh-TW" altLang="en-US" dirty="0" smtClean="0"/>
              <a:t>可以發現</a:t>
            </a:r>
            <a:r>
              <a:rPr lang="en-US" altLang="zh-TW" dirty="0" smtClean="0"/>
              <a:t>,ax </a:t>
            </a:r>
            <a:r>
              <a:rPr lang="zh-TW" altLang="en-US" dirty="0" smtClean="0"/>
              <a:t>恰好就是 </a:t>
            </a:r>
            <a:r>
              <a:rPr lang="en-US" altLang="zh-TW" dirty="0" smtClean="0"/>
              <a:t>b1 ∼ </a:t>
            </a:r>
            <a:r>
              <a:rPr lang="en-US" altLang="zh-TW" dirty="0" err="1" smtClean="0"/>
              <a:t>bx</a:t>
            </a:r>
            <a:r>
              <a:rPr lang="en-US" altLang="zh-TW" dirty="0" smtClean="0"/>
              <a:t> </a:t>
            </a:r>
            <a:r>
              <a:rPr lang="zh-TW" altLang="en-US" dirty="0" smtClean="0"/>
              <a:t>的前綴和</a:t>
            </a:r>
            <a:r>
              <a:rPr lang="en-US" altLang="zh-TW" dirty="0" smtClean="0"/>
              <a:t>,</a:t>
            </a:r>
          </a:p>
          <a:p>
            <a:r>
              <a:rPr lang="zh-TW" altLang="en-US" dirty="0" smtClean="0"/>
              <a:t>因為修改是單點修改</a:t>
            </a:r>
            <a:r>
              <a:rPr lang="en-US" altLang="zh-TW" dirty="0" smtClean="0"/>
              <a:t>,</a:t>
            </a:r>
            <a:r>
              <a:rPr lang="zh-TW" altLang="en-US" dirty="0" smtClean="0"/>
              <a:t>詢問恰好也是詢問前綴和</a:t>
            </a:r>
            <a:r>
              <a:rPr lang="en-US" altLang="zh-TW" dirty="0" smtClean="0"/>
              <a:t>,</a:t>
            </a:r>
            <a:r>
              <a:rPr lang="zh-TW" altLang="en-US" dirty="0" smtClean="0"/>
              <a:t>所以我們就能開棵 </a:t>
            </a:r>
            <a:r>
              <a:rPr lang="en-US" altLang="zh-TW" dirty="0" smtClean="0"/>
              <a:t>BIT </a:t>
            </a:r>
            <a:r>
              <a:rPr lang="zh-TW" altLang="en-US" dirty="0" smtClean="0"/>
              <a:t>來搞定了</a:t>
            </a:r>
            <a:r>
              <a:rPr lang="en-US" altLang="zh-TW" dirty="0" smtClean="0"/>
              <a:t>!(</a:t>
            </a:r>
            <a:r>
              <a:rPr lang="zh-TW" altLang="en-US" dirty="0" smtClean="0"/>
              <a:t>當</a:t>
            </a:r>
          </a:p>
          <a:p>
            <a:r>
              <a:rPr lang="zh-TW" altLang="en-US" dirty="0" smtClean="0"/>
              <a:t>然</a:t>
            </a:r>
            <a:r>
              <a:rPr lang="en-US" altLang="zh-TW" dirty="0" smtClean="0"/>
              <a:t>,</a:t>
            </a:r>
            <a:r>
              <a:rPr lang="zh-TW" altLang="en-US" dirty="0" smtClean="0"/>
              <a:t>修改和詢問的複雜度都變成了 </a:t>
            </a:r>
            <a:r>
              <a:rPr lang="en-US" altLang="zh-TW" dirty="0" smtClean="0"/>
              <a:t>O(log N),</a:t>
            </a:r>
            <a:r>
              <a:rPr lang="zh-TW" altLang="en-US" dirty="0" smtClean="0"/>
              <a:t>不過應該也沒有 </a:t>
            </a:r>
            <a:r>
              <a:rPr lang="en-US" altLang="zh-TW" dirty="0" smtClean="0"/>
              <a:t>O(1) </a:t>
            </a:r>
            <a:r>
              <a:rPr lang="zh-TW" altLang="en-US" dirty="0" smtClean="0"/>
              <a:t>的做法了 </a:t>
            </a:r>
            <a:r>
              <a:rPr lang="en-US" altLang="zh-TW" dirty="0" smtClean="0"/>
              <a:t>(?)</a:t>
            </a:r>
            <a:r>
              <a:rPr lang="zh-TW" altLang="en-US" dirty="0" smtClean="0"/>
              <a:t>。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21509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</a:t>
            </a:r>
            <a:r>
              <a:rPr lang="zh-TW" altLang="en-US" dirty="0" smtClean="0"/>
              <a:t>是</a:t>
            </a:r>
            <a:r>
              <a:rPr lang="en-US" altLang="zh-TW" dirty="0" smtClean="0"/>
              <a:t>d[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] C2</a:t>
            </a:r>
            <a:r>
              <a:rPr lang="zh-TW" altLang="en-US" dirty="0" smtClean="0"/>
              <a:t>是</a:t>
            </a:r>
            <a:r>
              <a:rPr lang="en-US" altLang="zh-TW" dirty="0" smtClean="0"/>
              <a:t>d[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]*</a:t>
            </a:r>
            <a:r>
              <a:rPr lang="en-US" altLang="zh-TW" dirty="0" err="1" smtClean="0"/>
              <a:t>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02375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LIS https://www.geeksforgeeks.org/longest-increasing-subsequence-using-bit/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32885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da1823a9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da1823a9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5298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5da1823a99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5da1823a99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5da1823a9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5da1823a9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5da1823a9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5da1823a9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5da1823a9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5da1823a99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https://blog.csdn.net/HQG_AC/article/details/87860231</a:t>
            </a:r>
            <a:endParaRPr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5da1823a99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5da1823a99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5da1823a99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5da1823a99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da3dff07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da3dff075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5da1823a99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5da1823a99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5da1823a99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5da1823a99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5da1823a99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5da1823a99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da1823a99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5da1823a99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5da1823a99_1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5da1823a99_1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5da1823a99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5da1823a99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5da1823a99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5da1823a99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5da1823a99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5da1823a99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5da1823a99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5da1823a99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5da1823a99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5da1823a99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da3dff075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da3dff075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da1823a99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5da1823a99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5da1823a99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5da1823a99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5da1823a99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5da1823a99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5da1823a99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5da1823a99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5da1823a99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5da1823a99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5da1823a99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5da1823a99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5da1823a99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5da1823a99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5da1823a99_1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5da1823a99_1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5da1823a99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5da1823a99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5da1823a99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5da1823a99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de1a28955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de1a28955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5da1823a99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5da1823a99_1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5da1823a99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5da1823a99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5da1823a99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5da1823a99_1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5da1823a99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5da1823a99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5da1823a99_1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5da1823a99_1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5da1823a99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5da1823a99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5da1823a99_1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5da1823a99_1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5da1823a99_1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5da1823a99_1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字會不會太小wwwww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5da1823a99_1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5da1823a99_1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https://sam571128.codes/2020/10/03/MO-Algorithm/</a:t>
            </a:r>
            <a:endParaRPr dirty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5da1823a99_1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5da1823a99_1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https://sam571128.codes/2020/10/03/MO-Algorithm/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708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1989887"/>
            <a:ext cx="9144000" cy="20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 dirty="0">
                <a:latin typeface="Microsoft JhengHei"/>
                <a:ea typeface="Microsoft JhengHei"/>
                <a:cs typeface="Microsoft JhengHei"/>
                <a:sym typeface="Microsoft JhengHei"/>
              </a:rPr>
              <a:t>進階</a:t>
            </a:r>
            <a:r>
              <a:rPr lang="zh-TW" sz="60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資料結構</a:t>
            </a:r>
            <a:endParaRPr sz="6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557212"/>
            <a:ext cx="82200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6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86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先只看左邊界都在第一塊的詢問，其他塊做法一樣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366" name="Google Shape;1366;p186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67" name="Google Shape;1367;p186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68" name="Google Shape;1368;p186"/>
          <p:cNvSpPr txBox="1"/>
          <p:nvPr/>
        </p:nvSpPr>
        <p:spPr>
          <a:xfrm>
            <a:off x="389950" y="3797400"/>
            <a:ext cx="6700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顯然地，左邊界在相同塊的詢問們，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右邊界遞增</a:t>
            </a:r>
            <a:endParaRPr sz="2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87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移動邊界，更新答案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374" name="Google Shape;1374;p187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75" name="Google Shape;1375;p187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76" name="Google Shape;1376;p187"/>
          <p:cNvSpPr txBox="1"/>
          <p:nvPr/>
        </p:nvSpPr>
        <p:spPr>
          <a:xfrm>
            <a:off x="389950" y="3797400"/>
            <a:ext cx="82785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假設已經求好了第一筆詢問的答案(可以直接暴力O(N)算)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接著移動當前左右邊界來獲得其他相同塊其他詢問的答案</a:t>
            </a:r>
            <a:endParaRPr sz="2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77" name="Google Shape;1377;p187"/>
          <p:cNvSpPr txBox="1"/>
          <p:nvPr/>
        </p:nvSpPr>
        <p:spPr>
          <a:xfrm>
            <a:off x="622975" y="1862914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已求得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378" name="Google Shape;1378;p187"/>
          <p:cNvCxnSpPr/>
          <p:nvPr/>
        </p:nvCxnSpPr>
        <p:spPr>
          <a:xfrm>
            <a:off x="3978852" y="1782096"/>
            <a:ext cx="0" cy="245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79" name="Google Shape;1379;p187"/>
          <p:cNvCxnSpPr/>
          <p:nvPr/>
        </p:nvCxnSpPr>
        <p:spPr>
          <a:xfrm>
            <a:off x="1616652" y="1783598"/>
            <a:ext cx="0" cy="245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8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暴力移動左右邊界，計算第二筆詢問答案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385" name="Google Shape;1385;p188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86" name="Google Shape;1386;p188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87" name="Google Shape;1387;p188"/>
          <p:cNvSpPr txBox="1"/>
          <p:nvPr/>
        </p:nvSpPr>
        <p:spPr>
          <a:xfrm>
            <a:off x="31650" y="2144829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準備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計算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388" name="Google Shape;1388;p188"/>
          <p:cNvGraphicFramePr/>
          <p:nvPr/>
        </p:nvGraphicFramePr>
        <p:xfrm>
          <a:off x="2798025" y="4009500"/>
          <a:ext cx="59132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89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暴力移動左右邊界，計算第二筆詢問答案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394" name="Google Shape;1394;p189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95" name="Google Shape;1395;p189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96" name="Google Shape;1396;p189"/>
          <p:cNvSpPr txBox="1"/>
          <p:nvPr/>
        </p:nvSpPr>
        <p:spPr>
          <a:xfrm>
            <a:off x="31650" y="2297229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計算中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397" name="Google Shape;1397;p189"/>
          <p:cNvGraphicFramePr/>
          <p:nvPr/>
        </p:nvGraphicFramePr>
        <p:xfrm>
          <a:off x="2798025" y="4009500"/>
          <a:ext cx="59132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90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暴力移動左右邊界，計算第二筆詢問答案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403" name="Google Shape;1403;p190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04" name="Google Shape;1404;p190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05" name="Google Shape;1405;p190"/>
          <p:cNvSpPr txBox="1"/>
          <p:nvPr/>
        </p:nvSpPr>
        <p:spPr>
          <a:xfrm>
            <a:off x="31650" y="2297229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計算中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406" name="Google Shape;1406;p190"/>
          <p:cNvGraphicFramePr/>
          <p:nvPr/>
        </p:nvGraphicFramePr>
        <p:xfrm>
          <a:off x="2798025" y="4009500"/>
          <a:ext cx="59132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91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得到第二筆詢問答案！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412" name="Google Shape;1412;p191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13" name="Google Shape;1413;p191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14" name="Google Shape;1414;p191"/>
          <p:cNvSpPr txBox="1"/>
          <p:nvPr/>
        </p:nvSpPr>
        <p:spPr>
          <a:xfrm>
            <a:off x="31650" y="2297229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已求得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415" name="Google Shape;1415;p191"/>
          <p:cNvGraphicFramePr/>
          <p:nvPr/>
        </p:nvGraphicFramePr>
        <p:xfrm>
          <a:off x="2798025" y="4009500"/>
          <a:ext cx="59132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416" name="Google Shape;1416;p191"/>
          <p:cNvCxnSpPr/>
          <p:nvPr/>
        </p:nvCxnSpPr>
        <p:spPr>
          <a:xfrm flipH="1">
            <a:off x="5143383" y="1782079"/>
            <a:ext cx="10800" cy="725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17" name="Google Shape;1417;p191"/>
          <p:cNvCxnSpPr/>
          <p:nvPr/>
        </p:nvCxnSpPr>
        <p:spPr>
          <a:xfrm flipH="1">
            <a:off x="1039254" y="1771408"/>
            <a:ext cx="10800" cy="725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92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暴力移動左右邊界，計算第三筆詢問答案</a:t>
            </a:r>
            <a:endParaRPr sz="3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423" name="Google Shape;1423;p192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24" name="Google Shape;1424;p192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25" name="Google Shape;1425;p192"/>
          <p:cNvSpPr txBox="1"/>
          <p:nvPr/>
        </p:nvSpPr>
        <p:spPr>
          <a:xfrm>
            <a:off x="2087575" y="2568458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準備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計算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426" name="Google Shape;1426;p192"/>
          <p:cNvGraphicFramePr/>
          <p:nvPr/>
        </p:nvGraphicFramePr>
        <p:xfrm>
          <a:off x="2798025" y="4009500"/>
          <a:ext cx="59132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93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暴力移動左右邊界，計算第三筆詢問答案</a:t>
            </a:r>
            <a:endParaRPr sz="3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432" name="Google Shape;1432;p193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33" name="Google Shape;1433;p193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34" name="Google Shape;1434;p193"/>
          <p:cNvSpPr txBox="1"/>
          <p:nvPr/>
        </p:nvSpPr>
        <p:spPr>
          <a:xfrm>
            <a:off x="1858975" y="2720858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計算中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435" name="Google Shape;1435;p193"/>
          <p:cNvGraphicFramePr/>
          <p:nvPr/>
        </p:nvGraphicFramePr>
        <p:xfrm>
          <a:off x="2798025" y="4009500"/>
          <a:ext cx="59132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3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94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暴力移動左右邊界，計算第三筆詢問答案</a:t>
            </a:r>
            <a:endParaRPr sz="3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441" name="Google Shape;1441;p194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2" name="Google Shape;1442;p194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43" name="Google Shape;1443;p194"/>
          <p:cNvSpPr txBox="1"/>
          <p:nvPr/>
        </p:nvSpPr>
        <p:spPr>
          <a:xfrm>
            <a:off x="1858975" y="2720858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計算中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444" name="Google Shape;1444;p194"/>
          <p:cNvGraphicFramePr/>
          <p:nvPr/>
        </p:nvGraphicFramePr>
        <p:xfrm>
          <a:off x="2798025" y="4009500"/>
          <a:ext cx="59132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95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暴力移動左右邊界，計算第三筆詢問答案</a:t>
            </a:r>
            <a:endParaRPr sz="3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450" name="Google Shape;1450;p195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1" name="Google Shape;1451;p195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52" name="Google Shape;1452;p195"/>
          <p:cNvSpPr txBox="1"/>
          <p:nvPr/>
        </p:nvSpPr>
        <p:spPr>
          <a:xfrm>
            <a:off x="1858975" y="2720858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計算中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453" name="Google Shape;1453;p195"/>
          <p:cNvGraphicFramePr/>
          <p:nvPr/>
        </p:nvGraphicFramePr>
        <p:xfrm>
          <a:off x="2798025" y="4009500"/>
          <a:ext cx="59132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3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590550"/>
            <a:ext cx="81343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0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96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暴力移動左右邊界，計算第三筆詢問答案</a:t>
            </a:r>
            <a:endParaRPr sz="3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459" name="Google Shape;1459;p196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60" name="Google Shape;1460;p196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61" name="Google Shape;1461;p196"/>
          <p:cNvSpPr txBox="1"/>
          <p:nvPr/>
        </p:nvSpPr>
        <p:spPr>
          <a:xfrm>
            <a:off x="1858975" y="2720858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計算中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462" name="Google Shape;1462;p196"/>
          <p:cNvGraphicFramePr/>
          <p:nvPr/>
        </p:nvGraphicFramePr>
        <p:xfrm>
          <a:off x="2798025" y="4009500"/>
          <a:ext cx="59132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97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暴力移動左右邊界，計算第三筆詢問答案</a:t>
            </a:r>
            <a:endParaRPr sz="3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468" name="Google Shape;1468;p197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69" name="Google Shape;1469;p197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70" name="Google Shape;1470;p197"/>
          <p:cNvSpPr txBox="1"/>
          <p:nvPr/>
        </p:nvSpPr>
        <p:spPr>
          <a:xfrm>
            <a:off x="1858975" y="2720858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計算中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471" name="Google Shape;1471;p197"/>
          <p:cNvGraphicFramePr/>
          <p:nvPr/>
        </p:nvGraphicFramePr>
        <p:xfrm>
          <a:off x="2798025" y="4009500"/>
          <a:ext cx="59132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98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得到第三筆詢問答案！</a:t>
            </a:r>
            <a:endParaRPr sz="3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477" name="Google Shape;1477;p198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78" name="Google Shape;1478;p198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79" name="Google Shape;1479;p198"/>
          <p:cNvSpPr txBox="1"/>
          <p:nvPr/>
        </p:nvSpPr>
        <p:spPr>
          <a:xfrm>
            <a:off x="1858975" y="2720858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已求得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480" name="Google Shape;1480;p198"/>
          <p:cNvGraphicFramePr/>
          <p:nvPr/>
        </p:nvGraphicFramePr>
        <p:xfrm>
          <a:off x="2798025" y="4009500"/>
          <a:ext cx="59132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481" name="Google Shape;1481;p198"/>
          <p:cNvCxnSpPr/>
          <p:nvPr/>
        </p:nvCxnSpPr>
        <p:spPr>
          <a:xfrm flipH="1">
            <a:off x="6925425" y="1804923"/>
            <a:ext cx="2700" cy="1067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82" name="Google Shape;1482;p198"/>
          <p:cNvCxnSpPr/>
          <p:nvPr/>
        </p:nvCxnSpPr>
        <p:spPr>
          <a:xfrm flipH="1">
            <a:off x="2810625" y="1804923"/>
            <a:ext cx="2700" cy="1067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99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暴力移動左右邊界，計算第四筆詢問答案</a:t>
            </a:r>
            <a:endParaRPr sz="3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488" name="Google Shape;1488;p199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89" name="Google Shape;1489;p199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90" name="Google Shape;1490;p199"/>
          <p:cNvSpPr txBox="1"/>
          <p:nvPr/>
        </p:nvSpPr>
        <p:spPr>
          <a:xfrm>
            <a:off x="1540325" y="3004631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準備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計算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491" name="Google Shape;1491;p199"/>
          <p:cNvGraphicFramePr/>
          <p:nvPr/>
        </p:nvGraphicFramePr>
        <p:xfrm>
          <a:off x="2798025" y="4009500"/>
          <a:ext cx="59132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200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暴力移動左右邊界，計算第四筆詢問答案</a:t>
            </a:r>
            <a:endParaRPr sz="3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497" name="Google Shape;1497;p200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98" name="Google Shape;1498;p200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99" name="Google Shape;1499;p200"/>
          <p:cNvSpPr txBox="1"/>
          <p:nvPr/>
        </p:nvSpPr>
        <p:spPr>
          <a:xfrm>
            <a:off x="1301054" y="3146360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計算中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500" name="Google Shape;1500;p200"/>
          <p:cNvGraphicFramePr/>
          <p:nvPr/>
        </p:nvGraphicFramePr>
        <p:xfrm>
          <a:off x="2798025" y="4009500"/>
          <a:ext cx="59132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01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暴力移動左右邊界，計算第四筆詢問答案</a:t>
            </a:r>
            <a:endParaRPr sz="3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506" name="Google Shape;1506;p201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07" name="Google Shape;1507;p201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08" name="Google Shape;1508;p201"/>
          <p:cNvSpPr txBox="1"/>
          <p:nvPr/>
        </p:nvSpPr>
        <p:spPr>
          <a:xfrm>
            <a:off x="1301054" y="3146360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計算中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509" name="Google Shape;1509;p201"/>
          <p:cNvGraphicFramePr/>
          <p:nvPr/>
        </p:nvGraphicFramePr>
        <p:xfrm>
          <a:off x="2798025" y="4009500"/>
          <a:ext cx="59132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202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暴力移動左右邊界，計算第四筆詢問答案</a:t>
            </a:r>
            <a:endParaRPr sz="3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515" name="Google Shape;1515;p202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16" name="Google Shape;1516;p202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17" name="Google Shape;1517;p202"/>
          <p:cNvSpPr txBox="1"/>
          <p:nvPr/>
        </p:nvSpPr>
        <p:spPr>
          <a:xfrm>
            <a:off x="1301054" y="3146360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計算中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518" name="Google Shape;1518;p202"/>
          <p:cNvGraphicFramePr/>
          <p:nvPr/>
        </p:nvGraphicFramePr>
        <p:xfrm>
          <a:off x="2798025" y="4009500"/>
          <a:ext cx="59132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3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203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得到第四筆詢問答案！</a:t>
            </a:r>
            <a:endParaRPr sz="3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524" name="Google Shape;1524;p203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25" name="Google Shape;1525;p203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26" name="Google Shape;1526;p203"/>
          <p:cNvSpPr txBox="1"/>
          <p:nvPr/>
        </p:nvSpPr>
        <p:spPr>
          <a:xfrm>
            <a:off x="1301054" y="3146360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已求得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527" name="Google Shape;1527;p203"/>
          <p:cNvGraphicFramePr/>
          <p:nvPr/>
        </p:nvGraphicFramePr>
        <p:xfrm>
          <a:off x="2798025" y="4009500"/>
          <a:ext cx="59132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3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528" name="Google Shape;1528;p203"/>
          <p:cNvCxnSpPr/>
          <p:nvPr/>
        </p:nvCxnSpPr>
        <p:spPr>
          <a:xfrm>
            <a:off x="8680725" y="1804923"/>
            <a:ext cx="5700" cy="1449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29" name="Google Shape;1529;p203"/>
          <p:cNvCxnSpPr/>
          <p:nvPr/>
        </p:nvCxnSpPr>
        <p:spPr>
          <a:xfrm>
            <a:off x="2225067" y="1804923"/>
            <a:ext cx="5700" cy="1449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204"/>
          <p:cNvSpPr txBox="1"/>
          <p:nvPr/>
        </p:nvSpPr>
        <p:spPr>
          <a:xfrm>
            <a:off x="0" y="156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把流程寫成code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35" name="Google Shape;1535;p204"/>
          <p:cNvSpPr txBox="1"/>
          <p:nvPr/>
        </p:nvSpPr>
        <p:spPr>
          <a:xfrm>
            <a:off x="671700" y="388800"/>
            <a:ext cx="8516100" cy="4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 1.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QUERY{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l,r,id;     </a:t>
            </a:r>
            <a:r>
              <a:rPr lang="zh-TW" sz="11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id表示這是第id筆詢問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vector&lt;QUERY&gt; box[box_size];   </a:t>
            </a:r>
            <a:r>
              <a:rPr lang="zh-TW" sz="11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box[i] : 儲存第i個塊下有哪些詢問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ans[maxq];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6.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solve(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b) { </a:t>
            </a:r>
            <a:r>
              <a:rPr lang="zh-TW" sz="11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計算所有在第b塊裡的詢問的答案，cnt記得先初始化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sort(box[b].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begin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(),box[b].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(),[=](QUERY a,QUERY b)-&gt;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{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a.r &lt; b.r;});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9.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sum = 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1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先求出當前塊裡第一筆詢問的答案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11.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i=box[b].front().l;i&lt;=box[b].front().r;i++) 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12.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(arr[i]);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ans[box[b].front().id] = sum;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14.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15.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1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當前的左邊界與右邊界(閉區間)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16.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 = box[b].front().l , r = box[b].front().r;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17.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1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每次移動左右邊界並計算下一筆詢問的答案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18.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i=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;i&lt;(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)box[b].size();i++) {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19.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QUERY now = box[b][i];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20.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(r &lt; now.r)    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([arr[++r]);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21.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1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       while(r &gt; now.r)    sub(arr[r--]); // 右邊界遞增，故無此情況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22.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 &lt; now.l)    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sub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(arr[l++]);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23.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 &gt; now.l)    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(arr[--l]);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24.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25.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ans[now.id] = sum;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26.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}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2045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27.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205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時間複雜度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41" name="Google Shape;1541;p205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序列大小為N，切成B塊，每塊大小N/B。有Q筆詢問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42" name="Google Shape;1542;p205"/>
          <p:cNvSpPr txBox="1"/>
          <p:nvPr/>
        </p:nvSpPr>
        <p:spPr>
          <a:xfrm>
            <a:off x="671700" y="2404550"/>
            <a:ext cx="82785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每次右邊界移動，同塊內，右邊界最多動N次後就不會動，總共有B塊；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因此</a:t>
            </a:r>
            <a:r>
              <a:rPr lang="zh-TW" sz="20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移動右邊界的時間複雜度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O(BN)</a:t>
            </a:r>
            <a:endParaRPr sz="2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43" name="Google Shape;1543;p205"/>
          <p:cNvSpPr txBox="1"/>
          <p:nvPr/>
        </p:nvSpPr>
        <p:spPr>
          <a:xfrm>
            <a:off x="671700" y="1587175"/>
            <a:ext cx="80814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每次計算答案各塊第一筆詢問，時間複雜度O(N)，總共有B次；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因此</a:t>
            </a:r>
            <a:r>
              <a:rPr lang="zh-TW" sz="20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計算各塊第一筆詢問的時間複雜度為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O(BN)</a:t>
            </a:r>
            <a:endParaRPr sz="2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44" name="Google Shape;1544;p205"/>
          <p:cNvSpPr txBox="1"/>
          <p:nvPr/>
        </p:nvSpPr>
        <p:spPr>
          <a:xfrm>
            <a:off x="671700" y="3221925"/>
            <a:ext cx="78006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左邊界每次移動時間複雜度O(N/B)，總共有Q筆詢問；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因此</a:t>
            </a:r>
            <a:r>
              <a:rPr lang="zh-TW" sz="2000" b="1">
                <a:latin typeface="Microsoft JhengHei"/>
                <a:ea typeface="Microsoft JhengHei"/>
                <a:cs typeface="Microsoft JhengHei"/>
                <a:sym typeface="Microsoft JhengHei"/>
              </a:rPr>
              <a:t>移動左邊界的時間複雜度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O(QN/B)</a:t>
            </a:r>
            <a:endParaRPr sz="2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45" name="Google Shape;1545;p205"/>
          <p:cNvSpPr txBox="1"/>
          <p:nvPr/>
        </p:nvSpPr>
        <p:spPr>
          <a:xfrm>
            <a:off x="671700" y="4108200"/>
            <a:ext cx="84723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總時間複雜度O(BN+QN/B)，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令B=√N，時間複雜度為O((N+Q)√N)</a:t>
            </a:r>
            <a:endParaRPr sz="2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466725"/>
            <a:ext cx="82677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0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205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000" dirty="0">
                <a:latin typeface="Microsoft JhengHei"/>
                <a:ea typeface="Microsoft JhengHei"/>
                <a:cs typeface="Microsoft JhengHei"/>
                <a:sym typeface="Microsoft JhengHei"/>
              </a:rPr>
              <a:t>題目！</a:t>
            </a:r>
            <a:endParaRPr sz="3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41" name="Google Shape;1541;p205"/>
          <p:cNvSpPr txBox="1"/>
          <p:nvPr/>
        </p:nvSpPr>
        <p:spPr>
          <a:xfrm>
            <a:off x="671700" y="1074599"/>
            <a:ext cx="7800600" cy="3249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 smtClean="0">
                <a:latin typeface="Microsoft JhengHei"/>
                <a:ea typeface="Microsoft JhengHei"/>
                <a:cs typeface="Microsoft JhengHei"/>
                <a:sym typeface="Microsoft JhengHei"/>
              </a:rPr>
              <a:t>Zerojudge</a:t>
            </a:r>
            <a:r>
              <a:rPr lang="en-US" sz="20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 b417</a:t>
            </a:r>
            <a:endParaRPr lang="en-US" sz="2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err="1">
                <a:latin typeface="Microsoft JhengHei"/>
                <a:ea typeface="Microsoft JhengHei"/>
                <a:cs typeface="Microsoft JhengHei"/>
              </a:rPr>
              <a:t>Codeforces</a:t>
            </a:r>
            <a:r>
              <a:rPr lang="en-US" altLang="zh-TW" sz="2000" dirty="0">
                <a:latin typeface="Microsoft JhengHei"/>
                <a:ea typeface="Microsoft JhengHei"/>
                <a:cs typeface="Microsoft JhengHei"/>
              </a:rPr>
              <a:t> 617E - XOR and Favorite </a:t>
            </a:r>
            <a:r>
              <a:rPr lang="en-US" altLang="zh-TW" sz="2000" dirty="0" smtClean="0">
                <a:latin typeface="Microsoft JhengHei"/>
                <a:ea typeface="Microsoft JhengHei"/>
                <a:cs typeface="Microsoft JhengHei"/>
              </a:rPr>
              <a:t>Number</a:t>
            </a:r>
          </a:p>
          <a:p>
            <a:pPr>
              <a:lnSpc>
                <a:spcPct val="150000"/>
              </a:lnSpc>
            </a:pPr>
            <a:r>
              <a:rPr lang="en-US" altLang="zh-TW" sz="2000" dirty="0" err="1">
                <a:latin typeface="Microsoft JhengHei"/>
                <a:ea typeface="Microsoft JhengHei"/>
                <a:cs typeface="Microsoft JhengHei"/>
              </a:rPr>
              <a:t>Codeforces</a:t>
            </a:r>
            <a:r>
              <a:rPr lang="en-US" altLang="zh-TW" sz="2000" dirty="0">
                <a:latin typeface="Microsoft JhengHei"/>
                <a:ea typeface="Microsoft JhengHei"/>
                <a:cs typeface="Microsoft JhengHei"/>
              </a:rPr>
              <a:t> 877F - Ann and Books</a:t>
            </a:r>
          </a:p>
          <a:p>
            <a:pPr>
              <a:lnSpc>
                <a:spcPct val="150000"/>
              </a:lnSpc>
            </a:pPr>
            <a:endParaRPr lang="en-US" altLang="zh-TW" sz="2000" dirty="0">
              <a:latin typeface="Microsoft JhengHei"/>
              <a:ea typeface="Microsoft JhengHei"/>
              <a:cs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77988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206"/>
          <p:cNvSpPr txBox="1"/>
          <p:nvPr/>
        </p:nvSpPr>
        <p:spPr>
          <a:xfrm>
            <a:off x="0" y="1288175"/>
            <a:ext cx="9144000" cy="1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0">
                <a:latin typeface="Microsoft JhengHei"/>
                <a:ea typeface="Microsoft JhengHei"/>
                <a:cs typeface="Microsoft JhengHei"/>
                <a:sym typeface="Microsoft JhengHei"/>
              </a:rPr>
              <a:t>莫隊算法</a:t>
            </a:r>
            <a:endParaRPr sz="7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51" name="Google Shape;1551;p206"/>
          <p:cNvSpPr txBox="1"/>
          <p:nvPr/>
        </p:nvSpPr>
        <p:spPr>
          <a:xfrm>
            <a:off x="0" y="2810325"/>
            <a:ext cx="91440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回滾莫隊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207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例題選講：歷史研究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557" name="Google Shape;1557;p207"/>
          <p:cNvGraphicFramePr/>
          <p:nvPr/>
        </p:nvGraphicFramePr>
        <p:xfrm>
          <a:off x="952500" y="1047750"/>
          <a:ext cx="7239000" cy="121914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[BZOJ 4241]歷史研究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給定⼀個⻑度為 N(1 ≤ N ≤ 10</a:t>
                      </a:r>
                      <a:r>
                        <a:rPr lang="zh-TW" baseline="30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) 的序列，請 Q(1 ≤ Q ≤ 10</a:t>
                      </a:r>
                      <a:r>
                        <a:rPr lang="zh-TW" baseline="30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) 次⽀援詢問在區間 [l, r] 內尋找⼀個值，最⼤化該值與其於區間內出現次數的乘積。 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58" name="Google Shape;1558;p207"/>
          <p:cNvSpPr txBox="1"/>
          <p:nvPr/>
        </p:nvSpPr>
        <p:spPr>
          <a:xfrm>
            <a:off x="824100" y="3569374"/>
            <a:ext cx="7800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[2,4]答案為16(選8，出現2次)</a:t>
            </a:r>
            <a:endParaRPr/>
          </a:p>
        </p:txBody>
      </p:sp>
      <p:sp>
        <p:nvSpPr>
          <p:cNvPr id="1559" name="Google Shape;1559;p207"/>
          <p:cNvSpPr txBox="1"/>
          <p:nvPr/>
        </p:nvSpPr>
        <p:spPr>
          <a:xfrm>
            <a:off x="824113" y="4030461"/>
            <a:ext cx="7800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[1,3]答案為9</a:t>
            </a: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(選9，出現1次)</a:t>
            </a:r>
            <a:endParaRPr/>
          </a:p>
        </p:txBody>
      </p:sp>
      <p:graphicFrame>
        <p:nvGraphicFramePr>
          <p:cNvPr id="1560" name="Google Shape;1560;p207"/>
          <p:cNvGraphicFramePr/>
          <p:nvPr/>
        </p:nvGraphicFramePr>
        <p:xfrm>
          <a:off x="952538" y="2591480"/>
          <a:ext cx="7239000" cy="8229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index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value</a:t>
                      </a:r>
                      <a:endParaRPr sz="16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7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61" name="Google Shape;1561;p207"/>
          <p:cNvSpPr txBox="1"/>
          <p:nvPr/>
        </p:nvSpPr>
        <p:spPr>
          <a:xfrm>
            <a:off x="824088" y="4471586"/>
            <a:ext cx="7800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[1,5]答案為18(選9，出現2次)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208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一般莫隊處理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7" name="Google Shape;1567;p208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直接使用一般莫隊，維護各值當前區間的次數與值乘積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8" name="Google Shape;1568;p208"/>
          <p:cNvSpPr txBox="1"/>
          <p:nvPr/>
        </p:nvSpPr>
        <p:spPr>
          <a:xfrm>
            <a:off x="671700" y="286175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時間複雜度O((N+Q) * </a:t>
            </a:r>
            <a:r>
              <a:rPr lang="zh-TW" sz="2000">
                <a:solidFill>
                  <a:schemeClr val="dk1"/>
                </a:solidFill>
              </a:rPr>
              <a:t>√N * logN)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9" name="Google Shape;1569;p208"/>
          <p:cNvSpPr txBox="1"/>
          <p:nvPr/>
        </p:nvSpPr>
        <p:spPr>
          <a:xfrm>
            <a:off x="671700" y="1968175"/>
            <a:ext cx="80814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使用平衡樹或線段樹查詢最大的次數與值乘積</a:t>
            </a:r>
            <a:endParaRPr sz="2000" b="1" baseline="-25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209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一般莫隊套std::set code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75" name="Google Shape;1575;p209"/>
          <p:cNvSpPr txBox="1"/>
          <p:nvPr/>
        </p:nvSpPr>
        <p:spPr>
          <a:xfrm>
            <a:off x="671700" y="922200"/>
            <a:ext cx="80145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 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cnt[maxv];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ans;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multiset</a:t>
            </a:r>
            <a:r>
              <a:rPr lang="zh-TW" sz="15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&lt;int&gt;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val) {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加入值，並更新答案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(cnt[val]!=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6.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s.erase(s.lower_bound(val*cnt[val]));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cnt[val]++;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s.insert(val*cnt[val]);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9.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ans = *s.rbegin();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sub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val) {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刪除值，並更新答案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s.erase(s.lower_bound(val*cnt[val]));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cnt[val]--;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14.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(cnt[val]!=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15.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s.insert(val*cnt[val]);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16.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ans = *s.rbegin();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17.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210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如果只有加入操作？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81" name="Google Shape;1581;p210"/>
          <p:cNvSpPr txBox="1"/>
          <p:nvPr/>
        </p:nvSpPr>
        <p:spPr>
          <a:xfrm>
            <a:off x="671700" y="7698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可以在O(1)時間更新答案！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82" name="Google Shape;1582;p210"/>
          <p:cNvSpPr txBox="1"/>
          <p:nvPr/>
        </p:nvSpPr>
        <p:spPr>
          <a:xfrm>
            <a:off x="671700" y="1282375"/>
            <a:ext cx="84723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回滾莫隊可以</a:t>
            </a:r>
            <a:r>
              <a:rPr lang="zh-TW" sz="2000" b="1">
                <a:latin typeface="Microsoft JhengHei"/>
                <a:ea typeface="Microsoft JhengHei"/>
                <a:cs typeface="Microsoft JhengHei"/>
                <a:sym typeface="Microsoft JhengHei"/>
              </a:rPr>
              <a:t>在支援復原操作下，只使用加入操作，而不用刪除操作</a:t>
            </a:r>
            <a:endParaRPr sz="2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83" name="Google Shape;1583;p210"/>
          <p:cNvPicPr preferRelativeResize="0"/>
          <p:nvPr/>
        </p:nvPicPr>
        <p:blipFill rotWithShape="1">
          <a:blip r:embed="rId3">
            <a:alphaModFix/>
          </a:blip>
          <a:srcRect l="9751" t="17298" r="27379" b="18467"/>
          <a:stretch/>
        </p:blipFill>
        <p:spPr>
          <a:xfrm>
            <a:off x="1641038" y="1699525"/>
            <a:ext cx="5861926" cy="33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211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支援復原操作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89" name="Google Shape;1589;p211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依次取消最新的加入操作；操作會使產生變化的就是當前答案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90" name="Google Shape;1590;p211"/>
          <p:cNvSpPr txBox="1"/>
          <p:nvPr/>
        </p:nvSpPr>
        <p:spPr>
          <a:xfrm>
            <a:off x="671700" y="1663375"/>
            <a:ext cx="80814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 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cnt[maxn];     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記錄各值出現次數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max_val;        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當前的答案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stack&lt;pair&lt;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&gt; recover;   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記錄前一次的變化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update(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val) { 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加入新值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recover.push(make_pair(max_val,val));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6.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cnt[val]++;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max_val = max(max_val,val * cnt[val]);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9.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undo() {          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復原一次操作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max_val = recover.top().first;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cnt[recover.top().second]--;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recover.pop();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212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調整移動左右邊界方法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96" name="Google Shape;1596;p212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原先莫隊移動左右邊界方法可能會有需要刪除的情況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97" name="Google Shape;1597;p212"/>
          <p:cNvSpPr txBox="1"/>
          <p:nvPr/>
        </p:nvSpPr>
        <p:spPr>
          <a:xfrm>
            <a:off x="671700" y="2664988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再處理塊內部分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98" name="Google Shape;1598;p212"/>
          <p:cNvSpPr txBox="1"/>
          <p:nvPr/>
        </p:nvSpPr>
        <p:spPr>
          <a:xfrm>
            <a:off x="671700" y="1869794"/>
            <a:ext cx="80814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現在移動邊界方法改為，先處理塊外部分</a:t>
            </a:r>
            <a:endParaRPr sz="2000" b="1" baseline="-25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99" name="Google Shape;1599;p212"/>
          <p:cNvSpPr txBox="1"/>
          <p:nvPr/>
        </p:nvSpPr>
        <p:spPr>
          <a:xfrm>
            <a:off x="671700" y="3460181"/>
            <a:ext cx="7800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更新答案後，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復原所有塊內操作</a:t>
            </a:r>
            <a:endParaRPr sz="2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00" name="Google Shape;1600;p212"/>
          <p:cNvSpPr txBox="1"/>
          <p:nvPr/>
        </p:nvSpPr>
        <p:spPr>
          <a:xfrm>
            <a:off x="671700" y="4308175"/>
            <a:ext cx="80814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同一塊詢問們的</a:t>
            </a:r>
            <a:r>
              <a:rPr lang="zh-TW" sz="20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右邊界遞增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(塊外部分一定是移動右邊界所獲得)</a:t>
            </a:r>
            <a:endParaRPr sz="2000" b="1" baseline="-25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213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模擬回滾莫隊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606" name="Google Shape;1606;p213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07" name="Google Shape;1607;p213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08" name="Google Shape;1608;p213"/>
          <p:cNvSpPr txBox="1"/>
          <p:nvPr/>
        </p:nvSpPr>
        <p:spPr>
          <a:xfrm>
            <a:off x="389950" y="3797400"/>
            <a:ext cx="6700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一樣地，左邊界在相同塊的詢問們，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右邊界遞增</a:t>
            </a:r>
            <a:endParaRPr sz="2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214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模擬回滾莫隊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614" name="Google Shape;1614;p214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15" name="Google Shape;1615;p214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616" name="Google Shape;1616;p214"/>
          <p:cNvGraphicFramePr/>
          <p:nvPr/>
        </p:nvGraphicFramePr>
        <p:xfrm>
          <a:off x="432725" y="3645000"/>
          <a:ext cx="5913250" cy="73146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17" name="Google Shape;1617;p214"/>
          <p:cNvSpPr txBox="1"/>
          <p:nvPr/>
        </p:nvSpPr>
        <p:spPr>
          <a:xfrm>
            <a:off x="730750" y="1714404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準備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計算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618" name="Google Shape;1618;p214"/>
          <p:cNvGraphicFramePr/>
          <p:nvPr/>
        </p:nvGraphicFramePr>
        <p:xfrm>
          <a:off x="432725" y="4463725"/>
          <a:ext cx="8278450" cy="5486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recover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stack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19" name="Google Shape;1619;p214"/>
          <p:cNvSpPr txBox="1"/>
          <p:nvPr/>
        </p:nvSpPr>
        <p:spPr>
          <a:xfrm>
            <a:off x="6659025" y="3751575"/>
            <a:ext cx="2006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答案：？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519112"/>
            <a:ext cx="83343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1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215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第一筆詢問：更新塊外部分(沒有塊外部分)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625" name="Google Shape;1625;p215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26" name="Google Shape;1626;p215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627" name="Google Shape;1627;p215"/>
          <p:cNvGraphicFramePr/>
          <p:nvPr/>
        </p:nvGraphicFramePr>
        <p:xfrm>
          <a:off x="432725" y="3645000"/>
          <a:ext cx="5913250" cy="73146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28" name="Google Shape;1628;p215"/>
          <p:cNvSpPr txBox="1"/>
          <p:nvPr/>
        </p:nvSpPr>
        <p:spPr>
          <a:xfrm>
            <a:off x="675892" y="1856133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計算中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629" name="Google Shape;1629;p215"/>
          <p:cNvGraphicFramePr/>
          <p:nvPr/>
        </p:nvGraphicFramePr>
        <p:xfrm>
          <a:off x="432725" y="4463725"/>
          <a:ext cx="8278450" cy="5486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recover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stack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30" name="Google Shape;1630;p215"/>
          <p:cNvSpPr txBox="1"/>
          <p:nvPr/>
        </p:nvSpPr>
        <p:spPr>
          <a:xfrm>
            <a:off x="6659025" y="3751575"/>
            <a:ext cx="2006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答案：？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216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第一筆詢問：更新塊內部分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636" name="Google Shape;1636;p216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37" name="Google Shape;1637;p216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638" name="Google Shape;1638;p216"/>
          <p:cNvGraphicFramePr/>
          <p:nvPr/>
        </p:nvGraphicFramePr>
        <p:xfrm>
          <a:off x="432725" y="3645000"/>
          <a:ext cx="5913250" cy="73146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39" name="Google Shape;1639;p216"/>
          <p:cNvSpPr txBox="1"/>
          <p:nvPr/>
        </p:nvSpPr>
        <p:spPr>
          <a:xfrm>
            <a:off x="675892" y="1856133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計算中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640" name="Google Shape;1640;p216"/>
          <p:cNvGraphicFramePr/>
          <p:nvPr/>
        </p:nvGraphicFramePr>
        <p:xfrm>
          <a:off x="432725" y="4463725"/>
          <a:ext cx="8278450" cy="57909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recover</a:t>
                      </a:r>
                      <a:endParaRPr sz="13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stack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?</a:t>
                      </a:r>
                      <a:endParaRPr sz="13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41" name="Google Shape;1641;p216"/>
          <p:cNvSpPr txBox="1"/>
          <p:nvPr/>
        </p:nvSpPr>
        <p:spPr>
          <a:xfrm>
            <a:off x="6659025" y="3751575"/>
            <a:ext cx="2006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答案：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endParaRPr sz="2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17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第一筆詢問：更新塊內部分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647" name="Google Shape;1647;p217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48" name="Google Shape;1648;p217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649" name="Google Shape;1649;p217"/>
          <p:cNvGraphicFramePr/>
          <p:nvPr/>
        </p:nvGraphicFramePr>
        <p:xfrm>
          <a:off x="432725" y="3645000"/>
          <a:ext cx="5913250" cy="73146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50" name="Google Shape;1650;p217"/>
          <p:cNvSpPr txBox="1"/>
          <p:nvPr/>
        </p:nvSpPr>
        <p:spPr>
          <a:xfrm>
            <a:off x="675892" y="1856133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計算中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651" name="Google Shape;1651;p217"/>
          <p:cNvGraphicFramePr/>
          <p:nvPr/>
        </p:nvGraphicFramePr>
        <p:xfrm>
          <a:off x="432725" y="4463725"/>
          <a:ext cx="8278450" cy="57909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recover</a:t>
                      </a:r>
                      <a:endParaRPr sz="13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stack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?</a:t>
                      </a:r>
                      <a:endParaRPr sz="13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52" name="Google Shape;1652;p217"/>
          <p:cNvSpPr txBox="1"/>
          <p:nvPr/>
        </p:nvSpPr>
        <p:spPr>
          <a:xfrm>
            <a:off x="6659025" y="3751575"/>
            <a:ext cx="2006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答案：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</a:t>
            </a:r>
            <a:endParaRPr sz="2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18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第一筆詢問：更新答案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658" name="Google Shape;1658;p218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59" name="Google Shape;1659;p218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660" name="Google Shape;1660;p218"/>
          <p:cNvGraphicFramePr/>
          <p:nvPr/>
        </p:nvGraphicFramePr>
        <p:xfrm>
          <a:off x="432725" y="3645000"/>
          <a:ext cx="5913250" cy="73146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61" name="Google Shape;1661;p218"/>
          <p:cNvSpPr txBox="1"/>
          <p:nvPr/>
        </p:nvSpPr>
        <p:spPr>
          <a:xfrm>
            <a:off x="675892" y="1856133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已求得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662" name="Google Shape;1662;p218"/>
          <p:cNvGraphicFramePr/>
          <p:nvPr/>
        </p:nvGraphicFramePr>
        <p:xfrm>
          <a:off x="432725" y="4463725"/>
          <a:ext cx="8278450" cy="57909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recover</a:t>
                      </a:r>
                      <a:endParaRPr sz="13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stack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?</a:t>
                      </a:r>
                      <a:endParaRPr sz="13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63" name="Google Shape;1663;p218"/>
          <p:cNvSpPr txBox="1"/>
          <p:nvPr/>
        </p:nvSpPr>
        <p:spPr>
          <a:xfrm>
            <a:off x="6659025" y="3751575"/>
            <a:ext cx="2006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答案：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</a:t>
            </a:r>
            <a:endParaRPr sz="2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219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第一筆詢問：復原塊內操作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669" name="Google Shape;1669;p219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70" name="Google Shape;1670;p219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671" name="Google Shape;1671;p219"/>
          <p:cNvGraphicFramePr/>
          <p:nvPr/>
        </p:nvGraphicFramePr>
        <p:xfrm>
          <a:off x="432725" y="3645000"/>
          <a:ext cx="5913250" cy="73146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72" name="Google Shape;1672;p219"/>
          <p:cNvSpPr txBox="1"/>
          <p:nvPr/>
        </p:nvSpPr>
        <p:spPr>
          <a:xfrm>
            <a:off x="675892" y="1856133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已求得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673" name="Google Shape;1673;p219"/>
          <p:cNvGraphicFramePr/>
          <p:nvPr/>
        </p:nvGraphicFramePr>
        <p:xfrm>
          <a:off x="432725" y="4463725"/>
          <a:ext cx="8278450" cy="57909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recover</a:t>
                      </a:r>
                      <a:endParaRPr sz="13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stack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?</a:t>
                      </a:r>
                      <a:endParaRPr sz="13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74" name="Google Shape;1674;p219"/>
          <p:cNvSpPr txBox="1"/>
          <p:nvPr/>
        </p:nvSpPr>
        <p:spPr>
          <a:xfrm>
            <a:off x="6659025" y="3751575"/>
            <a:ext cx="2006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答案：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endParaRPr sz="2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220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第一筆詢問：復原塊內操作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680" name="Google Shape;1680;p220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81" name="Google Shape;1681;p220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682" name="Google Shape;1682;p220"/>
          <p:cNvGraphicFramePr/>
          <p:nvPr/>
        </p:nvGraphicFramePr>
        <p:xfrm>
          <a:off x="432725" y="3645000"/>
          <a:ext cx="5913250" cy="73146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83" name="Google Shape;1683;p220"/>
          <p:cNvSpPr txBox="1"/>
          <p:nvPr/>
        </p:nvSpPr>
        <p:spPr>
          <a:xfrm>
            <a:off x="675892" y="1856133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已求得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684" name="Google Shape;1684;p220"/>
          <p:cNvGraphicFramePr/>
          <p:nvPr/>
        </p:nvGraphicFramePr>
        <p:xfrm>
          <a:off x="432725" y="4463725"/>
          <a:ext cx="8278450" cy="57909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recover</a:t>
                      </a:r>
                      <a:endParaRPr sz="13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stack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?</a:t>
                      </a:r>
                      <a:endParaRPr sz="13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5" name="Google Shape;1685;p220"/>
          <p:cNvSpPr txBox="1"/>
          <p:nvPr/>
        </p:nvSpPr>
        <p:spPr>
          <a:xfrm>
            <a:off x="6659025" y="3751575"/>
            <a:ext cx="2006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答案：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?</a:t>
            </a:r>
            <a:endParaRPr sz="2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21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第一筆詢問處理完畢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691" name="Google Shape;1691;p221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92" name="Google Shape;1692;p221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693" name="Google Shape;1693;p221"/>
          <p:cNvGraphicFramePr/>
          <p:nvPr/>
        </p:nvGraphicFramePr>
        <p:xfrm>
          <a:off x="432725" y="3645000"/>
          <a:ext cx="5913250" cy="73146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94" name="Google Shape;1694;p221"/>
          <p:cNvSpPr txBox="1"/>
          <p:nvPr/>
        </p:nvSpPr>
        <p:spPr>
          <a:xfrm>
            <a:off x="675892" y="1856133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已求得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695" name="Google Shape;1695;p221"/>
          <p:cNvGraphicFramePr/>
          <p:nvPr/>
        </p:nvGraphicFramePr>
        <p:xfrm>
          <a:off x="432725" y="4463725"/>
          <a:ext cx="8278450" cy="5486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recover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stack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96" name="Google Shape;1696;p221"/>
          <p:cNvSpPr txBox="1"/>
          <p:nvPr/>
        </p:nvSpPr>
        <p:spPr>
          <a:xfrm>
            <a:off x="6659025" y="3751575"/>
            <a:ext cx="2006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答案：？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222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第二筆詢問：更新塊外部分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702" name="Google Shape;1702;p222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03" name="Google Shape;1703;p222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04" name="Google Shape;1704;p222"/>
          <p:cNvGraphicFramePr/>
          <p:nvPr/>
        </p:nvGraphicFramePr>
        <p:xfrm>
          <a:off x="432725" y="3645000"/>
          <a:ext cx="5913250" cy="73146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05" name="Google Shape;1705;p222"/>
          <p:cNvSpPr txBox="1"/>
          <p:nvPr/>
        </p:nvSpPr>
        <p:spPr>
          <a:xfrm>
            <a:off x="142492" y="2291990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計算中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706" name="Google Shape;1706;p222"/>
          <p:cNvGraphicFramePr/>
          <p:nvPr/>
        </p:nvGraphicFramePr>
        <p:xfrm>
          <a:off x="432725" y="4463725"/>
          <a:ext cx="8278450" cy="60957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recover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stack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?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07" name="Google Shape;1707;p222"/>
          <p:cNvSpPr txBox="1"/>
          <p:nvPr/>
        </p:nvSpPr>
        <p:spPr>
          <a:xfrm>
            <a:off x="6659025" y="3751575"/>
            <a:ext cx="2006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答案：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</a:t>
            </a:r>
            <a:endParaRPr sz="2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223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第二筆詢問：更新塊外部分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713" name="Google Shape;1713;p223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14" name="Google Shape;1714;p223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15" name="Google Shape;1715;p223"/>
          <p:cNvGraphicFramePr/>
          <p:nvPr/>
        </p:nvGraphicFramePr>
        <p:xfrm>
          <a:off x="432725" y="3645000"/>
          <a:ext cx="5913250" cy="73146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16" name="Google Shape;1716;p223"/>
          <p:cNvSpPr txBox="1"/>
          <p:nvPr/>
        </p:nvSpPr>
        <p:spPr>
          <a:xfrm>
            <a:off x="142492" y="2291990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計算中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717" name="Google Shape;1717;p223"/>
          <p:cNvGraphicFramePr/>
          <p:nvPr/>
        </p:nvGraphicFramePr>
        <p:xfrm>
          <a:off x="432725" y="4463725"/>
          <a:ext cx="8278450" cy="60957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recover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stack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?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18" name="Google Shape;1718;p223"/>
          <p:cNvSpPr txBox="1"/>
          <p:nvPr/>
        </p:nvSpPr>
        <p:spPr>
          <a:xfrm>
            <a:off x="6659025" y="3751575"/>
            <a:ext cx="2006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答案：6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224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第二筆詢問：更新塊外部分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724" name="Google Shape;1724;p224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25" name="Google Shape;1725;p224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26" name="Google Shape;1726;p224"/>
          <p:cNvGraphicFramePr/>
          <p:nvPr/>
        </p:nvGraphicFramePr>
        <p:xfrm>
          <a:off x="432725" y="3645000"/>
          <a:ext cx="5913250" cy="73146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27" name="Google Shape;1727;p224"/>
          <p:cNvSpPr txBox="1"/>
          <p:nvPr/>
        </p:nvSpPr>
        <p:spPr>
          <a:xfrm>
            <a:off x="142492" y="2291990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計算中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728" name="Google Shape;1728;p224"/>
          <p:cNvGraphicFramePr/>
          <p:nvPr/>
        </p:nvGraphicFramePr>
        <p:xfrm>
          <a:off x="432725" y="4463725"/>
          <a:ext cx="8278450" cy="60957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recover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stack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?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29" name="Google Shape;1729;p224"/>
          <p:cNvSpPr txBox="1"/>
          <p:nvPr/>
        </p:nvSpPr>
        <p:spPr>
          <a:xfrm>
            <a:off x="6659025" y="3751575"/>
            <a:ext cx="2006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答案：6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500062"/>
            <a:ext cx="82772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1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25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第二筆詢問：更新塊內部分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735" name="Google Shape;1735;p225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36" name="Google Shape;1736;p225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37" name="Google Shape;1737;p225"/>
          <p:cNvGraphicFramePr/>
          <p:nvPr/>
        </p:nvGraphicFramePr>
        <p:xfrm>
          <a:off x="432725" y="3645000"/>
          <a:ext cx="5913250" cy="73146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38" name="Google Shape;1738;p225"/>
          <p:cNvSpPr txBox="1"/>
          <p:nvPr/>
        </p:nvSpPr>
        <p:spPr>
          <a:xfrm>
            <a:off x="142492" y="2291990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計算中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739" name="Google Shape;1739;p225"/>
          <p:cNvGraphicFramePr/>
          <p:nvPr/>
        </p:nvGraphicFramePr>
        <p:xfrm>
          <a:off x="432725" y="4463725"/>
          <a:ext cx="8278450" cy="60957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recover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stack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?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40" name="Google Shape;1740;p225"/>
          <p:cNvSpPr txBox="1"/>
          <p:nvPr/>
        </p:nvSpPr>
        <p:spPr>
          <a:xfrm>
            <a:off x="6659025" y="3751575"/>
            <a:ext cx="2006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答案：6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26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第二筆詢問：更新塊內部分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746" name="Google Shape;1746;p226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47" name="Google Shape;1747;p226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48" name="Google Shape;1748;p226"/>
          <p:cNvGraphicFramePr/>
          <p:nvPr/>
        </p:nvGraphicFramePr>
        <p:xfrm>
          <a:off x="432725" y="3645000"/>
          <a:ext cx="5913250" cy="73146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49" name="Google Shape;1749;p226"/>
          <p:cNvSpPr txBox="1"/>
          <p:nvPr/>
        </p:nvSpPr>
        <p:spPr>
          <a:xfrm>
            <a:off x="142492" y="2291990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計算中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750" name="Google Shape;1750;p226"/>
          <p:cNvGraphicFramePr/>
          <p:nvPr/>
        </p:nvGraphicFramePr>
        <p:xfrm>
          <a:off x="432725" y="4463725"/>
          <a:ext cx="8278450" cy="60957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recover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stack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?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51" name="Google Shape;1751;p226"/>
          <p:cNvSpPr txBox="1"/>
          <p:nvPr/>
        </p:nvSpPr>
        <p:spPr>
          <a:xfrm>
            <a:off x="6659025" y="3751575"/>
            <a:ext cx="2006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答案：6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27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第二筆詢問：更新塊內部分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757" name="Google Shape;1757;p227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58" name="Google Shape;1758;p227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9" name="Google Shape;1759;p227"/>
          <p:cNvGraphicFramePr/>
          <p:nvPr/>
        </p:nvGraphicFramePr>
        <p:xfrm>
          <a:off x="432725" y="3645000"/>
          <a:ext cx="5913250" cy="73146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60" name="Google Shape;1760;p227"/>
          <p:cNvSpPr txBox="1"/>
          <p:nvPr/>
        </p:nvSpPr>
        <p:spPr>
          <a:xfrm>
            <a:off x="142492" y="2291990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計算中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761" name="Google Shape;1761;p227"/>
          <p:cNvGraphicFramePr/>
          <p:nvPr/>
        </p:nvGraphicFramePr>
        <p:xfrm>
          <a:off x="432725" y="4463725"/>
          <a:ext cx="8278450" cy="60957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recover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stack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?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62" name="Google Shape;1762;p227"/>
          <p:cNvSpPr txBox="1"/>
          <p:nvPr/>
        </p:nvSpPr>
        <p:spPr>
          <a:xfrm>
            <a:off x="6659025" y="3751575"/>
            <a:ext cx="2006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答案：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</a:t>
            </a:r>
            <a:endParaRPr sz="2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228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第二筆詢問：更新塊內部分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768" name="Google Shape;1768;p228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69" name="Google Shape;1769;p228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70" name="Google Shape;1770;p228"/>
          <p:cNvGraphicFramePr/>
          <p:nvPr/>
        </p:nvGraphicFramePr>
        <p:xfrm>
          <a:off x="432725" y="3645000"/>
          <a:ext cx="5913250" cy="73146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71" name="Google Shape;1771;p228"/>
          <p:cNvSpPr txBox="1"/>
          <p:nvPr/>
        </p:nvSpPr>
        <p:spPr>
          <a:xfrm>
            <a:off x="142492" y="2291990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計算中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772" name="Google Shape;1772;p228"/>
          <p:cNvGraphicFramePr/>
          <p:nvPr/>
        </p:nvGraphicFramePr>
        <p:xfrm>
          <a:off x="432725" y="4463725"/>
          <a:ext cx="8278450" cy="60957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recover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stack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?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10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73" name="Google Shape;1773;p228"/>
          <p:cNvSpPr txBox="1"/>
          <p:nvPr/>
        </p:nvSpPr>
        <p:spPr>
          <a:xfrm>
            <a:off x="6659025" y="3751575"/>
            <a:ext cx="2006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答案：10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229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第二筆詢問：更新答案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779" name="Google Shape;1779;p229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80" name="Google Shape;1780;p229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81" name="Google Shape;1781;p229"/>
          <p:cNvGraphicFramePr/>
          <p:nvPr/>
        </p:nvGraphicFramePr>
        <p:xfrm>
          <a:off x="432725" y="3645000"/>
          <a:ext cx="5913250" cy="73146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82" name="Google Shape;1782;p229"/>
          <p:cNvSpPr txBox="1"/>
          <p:nvPr/>
        </p:nvSpPr>
        <p:spPr>
          <a:xfrm>
            <a:off x="142492" y="2291990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已求得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783" name="Google Shape;1783;p229"/>
          <p:cNvGraphicFramePr/>
          <p:nvPr/>
        </p:nvGraphicFramePr>
        <p:xfrm>
          <a:off x="432725" y="4463725"/>
          <a:ext cx="8278450" cy="60957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recover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stack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?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10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84" name="Google Shape;1784;p229"/>
          <p:cNvSpPr txBox="1"/>
          <p:nvPr/>
        </p:nvSpPr>
        <p:spPr>
          <a:xfrm>
            <a:off x="6659025" y="3751575"/>
            <a:ext cx="2006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答案：10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230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第二筆詢問：復原塊內操作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790" name="Google Shape;1790;p230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91" name="Google Shape;1791;p230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92" name="Google Shape;1792;p230"/>
          <p:cNvGraphicFramePr/>
          <p:nvPr/>
        </p:nvGraphicFramePr>
        <p:xfrm>
          <a:off x="432725" y="3645000"/>
          <a:ext cx="5913250" cy="73146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93" name="Google Shape;1793;p230"/>
          <p:cNvSpPr txBox="1"/>
          <p:nvPr/>
        </p:nvSpPr>
        <p:spPr>
          <a:xfrm>
            <a:off x="142492" y="2291990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已求得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794" name="Google Shape;1794;p230"/>
          <p:cNvGraphicFramePr/>
          <p:nvPr/>
        </p:nvGraphicFramePr>
        <p:xfrm>
          <a:off x="432725" y="4463725"/>
          <a:ext cx="8278450" cy="60957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recover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stack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?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10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95" name="Google Shape;1795;p230"/>
          <p:cNvSpPr txBox="1"/>
          <p:nvPr/>
        </p:nvSpPr>
        <p:spPr>
          <a:xfrm>
            <a:off x="6659025" y="3751575"/>
            <a:ext cx="2006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答案：10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31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第二筆詢問：復原塊內操作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801" name="Google Shape;1801;p231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02" name="Google Shape;1802;p231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03" name="Google Shape;1803;p231"/>
          <p:cNvGraphicFramePr/>
          <p:nvPr/>
        </p:nvGraphicFramePr>
        <p:xfrm>
          <a:off x="432725" y="3645000"/>
          <a:ext cx="5913250" cy="73146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04" name="Google Shape;1804;p231"/>
          <p:cNvSpPr txBox="1"/>
          <p:nvPr/>
        </p:nvSpPr>
        <p:spPr>
          <a:xfrm>
            <a:off x="142492" y="2291990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已求得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805" name="Google Shape;1805;p231"/>
          <p:cNvGraphicFramePr/>
          <p:nvPr/>
        </p:nvGraphicFramePr>
        <p:xfrm>
          <a:off x="432725" y="4463725"/>
          <a:ext cx="8278450" cy="60957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recover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stack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?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06" name="Google Shape;1806;p231"/>
          <p:cNvSpPr txBox="1"/>
          <p:nvPr/>
        </p:nvSpPr>
        <p:spPr>
          <a:xfrm>
            <a:off x="6659025" y="3751575"/>
            <a:ext cx="2006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答案：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</a:t>
            </a:r>
            <a:endParaRPr sz="2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232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第二筆詢問：復原塊內操作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812" name="Google Shape;1812;p232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13" name="Google Shape;1813;p232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14" name="Google Shape;1814;p232"/>
          <p:cNvGraphicFramePr/>
          <p:nvPr/>
        </p:nvGraphicFramePr>
        <p:xfrm>
          <a:off x="432725" y="3645000"/>
          <a:ext cx="5913250" cy="73146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15" name="Google Shape;1815;p232"/>
          <p:cNvSpPr txBox="1"/>
          <p:nvPr/>
        </p:nvSpPr>
        <p:spPr>
          <a:xfrm>
            <a:off x="142492" y="2291990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已求得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816" name="Google Shape;1816;p232"/>
          <p:cNvGraphicFramePr/>
          <p:nvPr/>
        </p:nvGraphicFramePr>
        <p:xfrm>
          <a:off x="432725" y="4463725"/>
          <a:ext cx="8278450" cy="60957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recover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stack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?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17" name="Google Shape;1817;p232"/>
          <p:cNvSpPr txBox="1"/>
          <p:nvPr/>
        </p:nvSpPr>
        <p:spPr>
          <a:xfrm>
            <a:off x="6659025" y="3751575"/>
            <a:ext cx="2006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答案：6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33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第二筆詢問：復原塊內操作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823" name="Google Shape;1823;p233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24" name="Google Shape;1824;p233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25" name="Google Shape;1825;p233"/>
          <p:cNvGraphicFramePr/>
          <p:nvPr/>
        </p:nvGraphicFramePr>
        <p:xfrm>
          <a:off x="432725" y="3645000"/>
          <a:ext cx="5913250" cy="73146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26" name="Google Shape;1826;p233"/>
          <p:cNvSpPr txBox="1"/>
          <p:nvPr/>
        </p:nvSpPr>
        <p:spPr>
          <a:xfrm>
            <a:off x="142492" y="2291990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已求得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827" name="Google Shape;1827;p233"/>
          <p:cNvGraphicFramePr/>
          <p:nvPr/>
        </p:nvGraphicFramePr>
        <p:xfrm>
          <a:off x="432725" y="4463725"/>
          <a:ext cx="8278450" cy="60957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recover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stack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?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28" name="Google Shape;1828;p233"/>
          <p:cNvSpPr txBox="1"/>
          <p:nvPr/>
        </p:nvSpPr>
        <p:spPr>
          <a:xfrm>
            <a:off x="6659025" y="3751575"/>
            <a:ext cx="2006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答案：6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234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第二筆詢問處理完畢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834" name="Google Shape;1834;p234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35" name="Google Shape;1835;p234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36" name="Google Shape;1836;p234"/>
          <p:cNvGraphicFramePr/>
          <p:nvPr/>
        </p:nvGraphicFramePr>
        <p:xfrm>
          <a:off x="432725" y="3645000"/>
          <a:ext cx="5913250" cy="73146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37" name="Google Shape;1837;p234"/>
          <p:cNvSpPr txBox="1"/>
          <p:nvPr/>
        </p:nvSpPr>
        <p:spPr>
          <a:xfrm>
            <a:off x="142492" y="2291990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已求得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838" name="Google Shape;1838;p234"/>
          <p:cNvGraphicFramePr/>
          <p:nvPr/>
        </p:nvGraphicFramePr>
        <p:xfrm>
          <a:off x="432725" y="4463725"/>
          <a:ext cx="8278450" cy="60957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recover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stack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?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39" name="Google Shape;1839;p234"/>
          <p:cNvSpPr txBox="1"/>
          <p:nvPr/>
        </p:nvSpPr>
        <p:spPr>
          <a:xfrm>
            <a:off x="6659025" y="3751575"/>
            <a:ext cx="2006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答案：6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500062"/>
            <a:ext cx="84201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6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35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稍微加速一下......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45" name="Google Shape;1845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225" y="879600"/>
            <a:ext cx="7237552" cy="405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36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第三筆詢問：處理塊外部分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851" name="Google Shape;1851;p236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52" name="Google Shape;1852;p236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53" name="Google Shape;1853;p236"/>
          <p:cNvGraphicFramePr/>
          <p:nvPr/>
        </p:nvGraphicFramePr>
        <p:xfrm>
          <a:off x="432725" y="3645000"/>
          <a:ext cx="5913250" cy="73146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54" name="Google Shape;1854;p236"/>
          <p:cNvSpPr txBox="1"/>
          <p:nvPr/>
        </p:nvSpPr>
        <p:spPr>
          <a:xfrm>
            <a:off x="1818892" y="2727848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計算中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855" name="Google Shape;1855;p236"/>
          <p:cNvGraphicFramePr/>
          <p:nvPr/>
        </p:nvGraphicFramePr>
        <p:xfrm>
          <a:off x="432725" y="4463725"/>
          <a:ext cx="8278450" cy="60957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recover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stack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?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56" name="Google Shape;1856;p236"/>
          <p:cNvSpPr txBox="1"/>
          <p:nvPr/>
        </p:nvSpPr>
        <p:spPr>
          <a:xfrm>
            <a:off x="6659025" y="3751575"/>
            <a:ext cx="2006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答案：6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237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第三筆詢問：處理塊內部分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862" name="Google Shape;1862;p237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63" name="Google Shape;1863;p237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4" name="Google Shape;1864;p237"/>
          <p:cNvGraphicFramePr/>
          <p:nvPr/>
        </p:nvGraphicFramePr>
        <p:xfrm>
          <a:off x="432725" y="3645000"/>
          <a:ext cx="5913250" cy="73146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65" name="Google Shape;1865;p237"/>
          <p:cNvSpPr txBox="1"/>
          <p:nvPr/>
        </p:nvSpPr>
        <p:spPr>
          <a:xfrm>
            <a:off x="1818892" y="2727848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計算中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866" name="Google Shape;1866;p237"/>
          <p:cNvGraphicFramePr/>
          <p:nvPr/>
        </p:nvGraphicFramePr>
        <p:xfrm>
          <a:off x="432725" y="4463725"/>
          <a:ext cx="8278450" cy="60957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recover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stack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?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67" name="Google Shape;1867;p237"/>
          <p:cNvSpPr txBox="1"/>
          <p:nvPr/>
        </p:nvSpPr>
        <p:spPr>
          <a:xfrm>
            <a:off x="6659025" y="3751575"/>
            <a:ext cx="2006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答案：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8</a:t>
            </a:r>
            <a:endParaRPr sz="2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38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第三筆詢問：更新答案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873" name="Google Shape;1873;p238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74" name="Google Shape;1874;p238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75" name="Google Shape;1875;p238"/>
          <p:cNvGraphicFramePr/>
          <p:nvPr/>
        </p:nvGraphicFramePr>
        <p:xfrm>
          <a:off x="432725" y="3645000"/>
          <a:ext cx="5913250" cy="73146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76" name="Google Shape;1876;p238"/>
          <p:cNvSpPr txBox="1"/>
          <p:nvPr/>
        </p:nvSpPr>
        <p:spPr>
          <a:xfrm>
            <a:off x="1818892" y="2727848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已求得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877" name="Google Shape;1877;p238"/>
          <p:cNvGraphicFramePr/>
          <p:nvPr/>
        </p:nvGraphicFramePr>
        <p:xfrm>
          <a:off x="432725" y="4463725"/>
          <a:ext cx="8278450" cy="60957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recover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stack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?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78" name="Google Shape;1878;p238"/>
          <p:cNvSpPr txBox="1"/>
          <p:nvPr/>
        </p:nvSpPr>
        <p:spPr>
          <a:xfrm>
            <a:off x="6659025" y="3751575"/>
            <a:ext cx="2006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答案：8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239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第三筆詢問：復原塊內操作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884" name="Google Shape;1884;p239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85" name="Google Shape;1885;p239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86" name="Google Shape;1886;p239"/>
          <p:cNvGraphicFramePr/>
          <p:nvPr/>
        </p:nvGraphicFramePr>
        <p:xfrm>
          <a:off x="432725" y="3645000"/>
          <a:ext cx="5913250" cy="73146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 b="1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87" name="Google Shape;1887;p239"/>
          <p:cNvSpPr txBox="1"/>
          <p:nvPr/>
        </p:nvSpPr>
        <p:spPr>
          <a:xfrm>
            <a:off x="1818892" y="2727848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已求得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888" name="Google Shape;1888;p239"/>
          <p:cNvGraphicFramePr/>
          <p:nvPr/>
        </p:nvGraphicFramePr>
        <p:xfrm>
          <a:off x="432725" y="4463725"/>
          <a:ext cx="8278450" cy="60957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recover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stack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?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89" name="Google Shape;1889;p239"/>
          <p:cNvSpPr txBox="1"/>
          <p:nvPr/>
        </p:nvSpPr>
        <p:spPr>
          <a:xfrm>
            <a:off x="6659025" y="3751575"/>
            <a:ext cx="2006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答案：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</a:t>
            </a:r>
            <a:endParaRPr sz="2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40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第三筆詢問處理完畢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895" name="Google Shape;1895;p240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96" name="Google Shape;1896;p240"/>
          <p:cNvGraphicFramePr/>
          <p:nvPr/>
        </p:nvGraphicFramePr>
        <p:xfrm>
          <a:off x="1024050" y="1982950"/>
          <a:ext cx="7687225" cy="149331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97" name="Google Shape;1897;p240"/>
          <p:cNvGraphicFramePr/>
          <p:nvPr/>
        </p:nvGraphicFramePr>
        <p:xfrm>
          <a:off x="432725" y="3645000"/>
          <a:ext cx="5913250" cy="73146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出現次數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98" name="Google Shape;1898;p240"/>
          <p:cNvSpPr txBox="1"/>
          <p:nvPr/>
        </p:nvSpPr>
        <p:spPr>
          <a:xfrm>
            <a:off x="1818892" y="2727848"/>
            <a:ext cx="992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已求得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899" name="Google Shape;1899;p240"/>
          <p:cNvGraphicFramePr/>
          <p:nvPr/>
        </p:nvGraphicFramePr>
        <p:xfrm>
          <a:off x="432725" y="4463725"/>
          <a:ext cx="8278450" cy="60957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recover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stack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?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00" name="Google Shape;1900;p240"/>
          <p:cNvSpPr txBox="1"/>
          <p:nvPr/>
        </p:nvSpPr>
        <p:spPr>
          <a:xfrm>
            <a:off x="6659025" y="3751575"/>
            <a:ext cx="2006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答案：6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41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第四筆詢問也是一樣的......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242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把流程寫成code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11" name="Google Shape;1911;p242"/>
          <p:cNvSpPr txBox="1"/>
          <p:nvPr/>
        </p:nvSpPr>
        <p:spPr>
          <a:xfrm>
            <a:off x="-13675" y="846000"/>
            <a:ext cx="92733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 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solve(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R) {  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計算所有在第b塊裡詢問的答案;R為塊的右邊界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sort(box[b].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begin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(),box[b].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(),[=](QUERY a,QUERY b)-&gt;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{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a.r &lt; b.r;});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memset(cnt,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cnt);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(!recover.empty())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6.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recover.pop();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max_val =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 = R;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9.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(QUERY now : box[b])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(r &lt; now.r)        update(arr[++r]);  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移動右邊界(更新塊外部分)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i=min(R,now.r);i&gt;=now.l;i--)   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更新塊內部分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update(arr[i]);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ans[now.id] = max_val; 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紀錄當前詢問答案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14.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i=now.l;i&lt;=min(R,now.r);i++)   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復原塊內部分所做的操作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15.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undo();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16.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17.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C5392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243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時間複雜度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17" name="Google Shape;1917;p243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序列大小為N，切成B塊，每塊大小N/B。有Q筆詢問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18" name="Google Shape;1918;p243"/>
          <p:cNvSpPr txBox="1"/>
          <p:nvPr/>
        </p:nvSpPr>
        <p:spPr>
          <a:xfrm>
            <a:off x="671700" y="2790550"/>
            <a:ext cx="84723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塊內部分的左邊界移動與復原每次移動時間複雜度O(N/B)，共有Q筆；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因此這部分的</a:t>
            </a:r>
            <a:r>
              <a:rPr lang="zh-TW" sz="2000" b="1">
                <a:latin typeface="Microsoft JhengHei"/>
                <a:ea typeface="Microsoft JhengHei"/>
                <a:cs typeface="Microsoft JhengHei"/>
                <a:sym typeface="Microsoft JhengHei"/>
              </a:rPr>
              <a:t>時間複雜度為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O(QN/B)</a:t>
            </a:r>
            <a:endParaRPr sz="2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19" name="Google Shape;1919;p243"/>
          <p:cNvSpPr txBox="1"/>
          <p:nvPr/>
        </p:nvSpPr>
        <p:spPr>
          <a:xfrm>
            <a:off x="671700" y="1796375"/>
            <a:ext cx="84723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塊外部分的右邊界移動，同塊內，最多動N次後就不會動，總共有B塊；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因此</a:t>
            </a:r>
            <a:r>
              <a:rPr lang="zh-TW" sz="20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移動右邊界的時間複雜度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O(BN)</a:t>
            </a:r>
            <a:endParaRPr sz="2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20" name="Google Shape;1920;p243"/>
          <p:cNvSpPr txBox="1"/>
          <p:nvPr/>
        </p:nvSpPr>
        <p:spPr>
          <a:xfrm>
            <a:off x="671700" y="3755325"/>
            <a:ext cx="81258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令B=√N，總時間複雜度為O((N+Q)√N)</a:t>
            </a:r>
            <a:endParaRPr sz="2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44"/>
          <p:cNvSpPr txBox="1"/>
          <p:nvPr/>
        </p:nvSpPr>
        <p:spPr>
          <a:xfrm>
            <a:off x="0" y="1288175"/>
            <a:ext cx="9144000" cy="1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0">
                <a:latin typeface="Microsoft JhengHei"/>
                <a:ea typeface="Microsoft JhengHei"/>
                <a:cs typeface="Microsoft JhengHei"/>
                <a:sym typeface="Microsoft JhengHei"/>
              </a:rPr>
              <a:t>莫隊算法</a:t>
            </a:r>
            <a:endParaRPr sz="7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26" name="Google Shape;1926;p244"/>
          <p:cNvSpPr txBox="1"/>
          <p:nvPr/>
        </p:nvSpPr>
        <p:spPr>
          <a:xfrm>
            <a:off x="0" y="2810325"/>
            <a:ext cx="91440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帶修改莫隊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13" y="416593"/>
            <a:ext cx="1571625" cy="62865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 flipH="1">
            <a:off x="633913" y="1443789"/>
            <a:ext cx="58136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Zerojudge</a:t>
            </a:r>
            <a:r>
              <a:rPr lang="en-US" altLang="zh-TW" sz="2800" dirty="0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a445(</a:t>
            </a:r>
            <a:r>
              <a:rPr lang="zh-TW" altLang="en-US" sz="2800" dirty="0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裸</a:t>
            </a:r>
            <a:r>
              <a:rPr lang="en-US" altLang="zh-TW" sz="2800" dirty="0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)</a:t>
            </a:r>
          </a:p>
          <a:p>
            <a:r>
              <a:rPr lang="en-US" altLang="zh-TW" sz="2800" dirty="0" err="1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Zerojudge</a:t>
            </a:r>
            <a:r>
              <a:rPr lang="en-US" altLang="zh-TW" sz="2800" dirty="0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d449</a:t>
            </a:r>
          </a:p>
          <a:p>
            <a:r>
              <a:rPr lang="en-US" altLang="zh-TW" sz="2800" dirty="0" err="1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AtCoder</a:t>
            </a:r>
            <a:r>
              <a:rPr lang="en-US" altLang="zh-TW" sz="28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ABC 183F – </a:t>
            </a:r>
            <a:r>
              <a:rPr lang="en-US" altLang="zh-TW" sz="2800" dirty="0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Confluence</a:t>
            </a:r>
          </a:p>
          <a:p>
            <a:r>
              <a:rPr lang="en-US" altLang="zh-TW" sz="2800" dirty="0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POJ</a:t>
            </a:r>
            <a:r>
              <a:rPr lang="zh-TW" altLang="en-US" sz="2800" dirty="0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en-US" altLang="zh-TW" sz="2800" dirty="0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1703</a:t>
            </a:r>
            <a:endParaRPr lang="en-US" altLang="zh-TW" sz="28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endParaRPr lang="zh-TW" altLang="en-US" sz="28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4917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45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例題選講：帶修改的區間數字種類 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932" name="Google Shape;1932;p245"/>
          <p:cNvGraphicFramePr/>
          <p:nvPr/>
        </p:nvGraphicFramePr>
        <p:xfrm>
          <a:off x="952500" y="1047750"/>
          <a:ext cx="7239000" cy="153918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[經典問題]帶修改的區間數字種類 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給定⼀個⻑度為 N(1 ≤ N ≤ 10</a:t>
                      </a:r>
                      <a:r>
                        <a:rPr lang="zh-TW" baseline="30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) 的序列，請 Q(1 ≤ Q ≤ 10</a:t>
                      </a:r>
                      <a:r>
                        <a:rPr lang="zh-TW" baseline="30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) 次⽀援兩種操作。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 詢問某個區間 [l, r] 內有多少種數字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2. 修改某個位置的值。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33" name="Google Shape;1933;p245"/>
          <p:cNvSpPr txBox="1"/>
          <p:nvPr/>
        </p:nvSpPr>
        <p:spPr>
          <a:xfrm>
            <a:off x="824100" y="3035974"/>
            <a:ext cx="7800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莫隊怎麼帶修改？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46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調整一下莫隊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39" name="Google Shape;1939;p246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對詢問引入時間戳記，表示這筆詢問已經經過幾次修改操作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40" name="Google Shape;1940;p246"/>
          <p:cNvSpPr txBox="1"/>
          <p:nvPr/>
        </p:nvSpPr>
        <p:spPr>
          <a:xfrm>
            <a:off x="671700" y="1739575"/>
            <a:ext cx="80814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QUERY{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l,r,id,tmp;    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tmp表示這是這筆詢問時已經過tmp次修改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};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47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調整一下莫隊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46" name="Google Shape;1946;p247"/>
          <p:cNvSpPr txBox="1"/>
          <p:nvPr/>
        </p:nvSpPr>
        <p:spPr>
          <a:xfrm>
            <a:off x="671700" y="1032950"/>
            <a:ext cx="7800600" cy="15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改依照以下方法排序詢問：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AutoNum type="arabicPeriod"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先依照左邊界所在的塊由小到大排序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AutoNum type="arabicPeriod"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否則依照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右邊界所在的塊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由小到大排序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AutoNum type="arabicPeriod"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否則依照時間戳由小到大排序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47" name="Google Shape;1947;p247"/>
          <p:cNvSpPr txBox="1"/>
          <p:nvPr/>
        </p:nvSpPr>
        <p:spPr>
          <a:xfrm>
            <a:off x="671700" y="2733475"/>
            <a:ext cx="8125800" cy="16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48" name="Google Shape;1948;p247"/>
          <p:cNvSpPr txBox="1"/>
          <p:nvPr/>
        </p:nvSpPr>
        <p:spPr>
          <a:xfrm>
            <a:off x="671700" y="27945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&lt; (QUERY a,QUERY b)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(a.l/box_size != b.l/box_size)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a.l/box_size &lt; b.l/box_size;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(a.r/box_size != b.r/box_size)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a.r/box_size &lt; b.r/box_size;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6.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a.tmp &lt; b.tmp;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248"/>
          <p:cNvSpPr txBox="1"/>
          <p:nvPr/>
        </p:nvSpPr>
        <p:spPr>
          <a:xfrm>
            <a:off x="0" y="918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更新版本操作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54" name="Google Shape;1954;p248"/>
          <p:cNvSpPr txBox="1"/>
          <p:nvPr/>
        </p:nvSpPr>
        <p:spPr>
          <a:xfrm>
            <a:off x="671700" y="693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執行或復原修改操作，使序列變成符合詢問當下的樣貌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55" name="Google Shape;1955;p248"/>
          <p:cNvSpPr txBox="1"/>
          <p:nvPr/>
        </p:nvSpPr>
        <p:spPr>
          <a:xfrm>
            <a:off x="595500" y="1129975"/>
            <a:ext cx="8516100" cy="3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 1.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add與sub函式與原本不帶修改版本的一樣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arr[maxn];      </a:t>
            </a:r>
            <a:r>
              <a:rPr lang="zh-TW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原序列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vector&lt;pair&lt;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&gt; act; </a:t>
            </a:r>
            <a:r>
              <a:rPr lang="zh-TW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act[i]:{第i+1筆操作修改的位置,修改後的值)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stack</a:t>
            </a:r>
            <a:r>
              <a:rPr lang="zh-TW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&lt;pii&gt;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recover; </a:t>
            </a:r>
            <a:r>
              <a:rPr lang="zh-TW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紀錄目前執行的各操作的位置與原本的值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update(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t,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L,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R) { </a:t>
            </a:r>
            <a:r>
              <a:rPr lang="zh-TW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執行第t筆修改操作,當前左右邊界為[L,R]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6.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pos = act[t].first , new_val = act[t].second;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recover.push(pii{pos,arr[pos]});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(L&lt;=pos &amp;&amp; pos&lt;=R)   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sub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(arr[pos]);  </a:t>
            </a:r>
            <a:r>
              <a:rPr lang="zh-TW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//更新答案資訊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9.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arr[pos] = new_val;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(L&lt;=pos &amp;&amp; pos&lt;=R)   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(arr[pos]);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11.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12.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undo(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L,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R) { </a:t>
            </a:r>
            <a:r>
              <a:rPr lang="zh-TW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復原前一筆執行的修改操作,當前左右邊界為[L,R]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pos = recover.top().first , old_val = recover.top().second;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14.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recover.pop();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15.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(L&lt;=pos &amp;&amp; pos&lt;=R)   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sub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(arr[pos]);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16.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arr[pos] = old_val;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17.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(L&lt;=pos &amp;&amp; pos&lt;=R)   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(arr[pos]);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18.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249"/>
          <p:cNvSpPr txBox="1"/>
          <p:nvPr/>
        </p:nvSpPr>
        <p:spPr>
          <a:xfrm>
            <a:off x="0" y="113192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莫隊主框架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61" name="Google Shape;1961;p249"/>
          <p:cNvSpPr txBox="1"/>
          <p:nvPr/>
        </p:nvSpPr>
        <p:spPr>
          <a:xfrm>
            <a:off x="671700" y="693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與原本一般莫隊類似，只是多了版本控制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62" name="Google Shape;1962;p249"/>
          <p:cNvSpPr txBox="1"/>
          <p:nvPr/>
        </p:nvSpPr>
        <p:spPr>
          <a:xfrm>
            <a:off x="671700" y="1021762"/>
            <a:ext cx="80814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 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solve() { 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sort(query.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begin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(),query.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 =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, r =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sum =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t =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當前經過幾次修改操作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6.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(QUERY now : query)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(t &lt; now.tmp)    update(t++,l,r);   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執行修改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(t &gt; now.tmp)    undo(l,r) , t--;   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復原修改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9.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(r &lt; now.r)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(arr[++r]);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(r &gt; now.r)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sub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(arr[r--]);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 &lt; now.l)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sub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(arr[l++]);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 &gt; now.l)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(arr[--l]);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14.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15.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ans[now.id] = sum;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16.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17.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250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時間複雜度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68" name="Google Shape;1968;p250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序列大小為N，切成B塊，每塊大小N/B。有Q筆詢問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69" name="Google Shape;1969;p250"/>
          <p:cNvSpPr txBox="1"/>
          <p:nvPr/>
        </p:nvSpPr>
        <p:spPr>
          <a:xfrm>
            <a:off x="671700" y="1720175"/>
            <a:ext cx="8472300" cy="1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每次移動左邊界時，如果下⼀筆詢問的左邊界與當前的左邊界是相同塊的，則最多移動N/B 格，⽽最多有 Q 筆詢問；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⽽左邊界移動到相鄰的下⼀塊的情況最多只會出現 B 次，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每次移動最多2*N/B 格，故這部分的時間複雜度為 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 ( QN/B + N )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。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251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時間複雜度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75" name="Google Shape;1975;p251"/>
          <p:cNvSpPr txBox="1"/>
          <p:nvPr/>
        </p:nvSpPr>
        <p:spPr>
          <a:xfrm>
            <a:off x="671700" y="1074600"/>
            <a:ext cx="7800600" cy="1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每次移動右邊界時，如果下⼀筆詢問的右邊界與當前的右邊界是相同塊的，則 最多移動 N/B 格，⽽最多有 Q 筆詢問；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⽽右邊界移動到相鄰的下⼀塊的情況最多只會出現 B</a:t>
            </a:r>
            <a:r>
              <a:rPr lang="zh-TW" sz="2000" baseline="30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次，每次移動最多 2*N/B 格，故這部分的時間複雜度為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O ( QN/B + BN) 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76" name="Google Shape;1976;p251"/>
          <p:cNvSpPr txBox="1"/>
          <p:nvPr/>
        </p:nvSpPr>
        <p:spPr>
          <a:xfrm>
            <a:off x="671700" y="2558375"/>
            <a:ext cx="84723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⽽每次更新版本時 (指針 t)，若下⼀筆詢問的左右邊界所在的塊與當前左右邊 界所在的塊相同時，則版本號遞增，故最多移動 Q 次後就不會再更動版本，左右 邊界所在的塊最多有 B</a:t>
            </a:r>
            <a:r>
              <a:rPr lang="zh-TW" sz="2000" baseline="30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種可能；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⽽下⼀筆詢問的左或右邊界所在的塊與當前左右 邊界所在的塊不同的情況最多會有 B</a:t>
            </a:r>
            <a:r>
              <a:rPr lang="zh-TW" sz="2000" baseline="30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次，每次執⾏或復原修改操作最多會有 Q 次，故這部分的時間複雜度為 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 ( B</a:t>
            </a:r>
            <a:r>
              <a:rPr lang="zh-TW" sz="2000" b="1" baseline="30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Q )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。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252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時間複雜度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82" name="Google Shape;1982;p252"/>
          <p:cNvSpPr txBox="1"/>
          <p:nvPr/>
        </p:nvSpPr>
        <p:spPr>
          <a:xfrm>
            <a:off x="671700" y="1074600"/>
            <a:ext cx="7800600" cy="1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總時間複雜度為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O(QN/B + BN + B</a:t>
            </a:r>
            <a:r>
              <a:rPr lang="zh-TW" sz="2000" b="1" baseline="30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Q )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。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這次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令B=N</a:t>
            </a:r>
            <a:r>
              <a:rPr lang="zh-TW" sz="2000" b="1" baseline="30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1/3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，總時間複雜度為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 ( (N + Q)N</a:t>
            </a:r>
            <a:r>
              <a:rPr lang="zh-TW" sz="2000" b="1" baseline="30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2/3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) 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2000" b="1" baseline="300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253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結語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88" name="Google Shape;1988;p253"/>
          <p:cNvSpPr txBox="1"/>
          <p:nvPr/>
        </p:nvSpPr>
        <p:spPr>
          <a:xfrm>
            <a:off x="671700" y="1074600"/>
            <a:ext cx="7800600" cy="29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3" name="Google Shape;1993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35" y="910497"/>
            <a:ext cx="7153275" cy="40100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2222" y="204051"/>
            <a:ext cx="4509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POJ</a:t>
            </a:r>
            <a:r>
              <a:rPr lang="zh-TW" altLang="en-US" sz="2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en-US" altLang="zh-TW" sz="2400" dirty="0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1703-</a:t>
            </a:r>
            <a:r>
              <a:rPr lang="zh-TW" altLang="en-US" sz="2400" dirty="0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敵人的敵人就是朋友</a:t>
            </a:r>
            <a:endParaRPr lang="en-US" altLang="zh-TW" sz="24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3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0" y="1288175"/>
            <a:ext cx="9144000" cy="1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0">
                <a:latin typeface="Microsoft JhengHei"/>
                <a:ea typeface="Microsoft JhengHei"/>
                <a:cs typeface="Microsoft JhengHei"/>
                <a:sym typeface="Microsoft JhengHei"/>
              </a:rPr>
              <a:t>快速複習</a:t>
            </a:r>
            <a:endParaRPr sz="7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0" y="2810325"/>
            <a:ext cx="91440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RMQ問題與線段樹基本操作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快速複習：RMQ問題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91" name="Google Shape;91;p18"/>
          <p:cNvGraphicFramePr/>
          <p:nvPr/>
        </p:nvGraphicFramePr>
        <p:xfrm>
          <a:off x="952500" y="1047750"/>
          <a:ext cx="7239000" cy="1315152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[經典問題]區間最大值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給定⼀個序列，請多次⽀援兩種操作: 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 修改序列某個位置的值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2. 詢問區間 [l, r] 的最⼤值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Google Shape;92;p18"/>
          <p:cNvSpPr txBox="1"/>
          <p:nvPr/>
        </p:nvSpPr>
        <p:spPr>
          <a:xfrm>
            <a:off x="824100" y="3340774"/>
            <a:ext cx="7800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[1,4]的最大值為5</a:t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824113" y="3801861"/>
            <a:ext cx="7800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[1,6]的最大值為10</a:t>
            </a:r>
            <a:endParaRPr/>
          </a:p>
        </p:txBody>
      </p:sp>
      <p:graphicFrame>
        <p:nvGraphicFramePr>
          <p:cNvPr id="94" name="Google Shape;94;p18"/>
          <p:cNvGraphicFramePr/>
          <p:nvPr/>
        </p:nvGraphicFramePr>
        <p:xfrm>
          <a:off x="952538" y="2439080"/>
          <a:ext cx="7239000" cy="8229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index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7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value</a:t>
                      </a:r>
                      <a:endParaRPr sz="16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5" name="Google Shape;95;p18"/>
          <p:cNvSpPr txBox="1"/>
          <p:nvPr/>
        </p:nvSpPr>
        <p:spPr>
          <a:xfrm>
            <a:off x="824088" y="4262949"/>
            <a:ext cx="7800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[6,9]的最大值為6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Outline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671700" y="1074600"/>
            <a:ext cx="7800600" cy="3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並查</a:t>
            </a:r>
            <a:r>
              <a:rPr lang="zh-TW" altLang="en-US" sz="20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集</a:t>
            </a:r>
            <a:endParaRPr lang="en-US" altLang="zh-TW" sz="2000" dirty="0" smtClean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快速</a:t>
            </a:r>
            <a:r>
              <a:rPr 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複習：RMQ問題與基本的線段樹操作</a:t>
            </a:r>
            <a:endParaRPr sz="2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懶人標記解決線段樹區間修改</a:t>
            </a:r>
            <a:endParaRPr sz="2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線段樹經典應用與</a:t>
            </a:r>
            <a:r>
              <a:rPr lang="zh-TW" sz="20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技巧</a:t>
            </a:r>
            <a:endParaRPr lang="en-US" altLang="zh-TW" sz="2000" dirty="0" smtClean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en-US" altLang="zh-TW" sz="20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BIT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分</a:t>
            </a:r>
            <a:r>
              <a:rPr 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塊算法</a:t>
            </a:r>
            <a:endParaRPr sz="2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莫隊算法</a:t>
            </a:r>
            <a:endParaRPr sz="2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快速複習：線段樹解決RMQ問題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671700" y="1074600"/>
            <a:ext cx="7800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線段樹直接做！建樹：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671700" y="1737050"/>
            <a:ext cx="7800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 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seg[maxn&lt;&lt;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];   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maxn設多少要想清楚&gt;w&lt; 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build(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p)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(l==r)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cin &gt;&gt; seg[p];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6.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mid = (l+r)&gt;&gt;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, lch = p&lt;&lt;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, rch = p&lt;&lt;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|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build(l,mid,lch);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build(mid+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,r,rch);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9.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seg[p] = max(seg[lch],seg[rch]);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快速複習：線段樹解決RMQ問題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671700" y="1074600"/>
            <a:ext cx="7800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單點修改操作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671700" y="1737050"/>
            <a:ext cx="7800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modify(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pos,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new_val)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(l==r)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seg[p] = new_val;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mid = (l+r)&gt;&gt;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, lch = p&lt;&lt;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, rch = p&lt;&lt;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|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6.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(pos&lt;=mid)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modify(l,mid,pos,lch,new_val);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9.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modify(mid+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,r,pos,rch,new_val);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seg[p] = max(seg[lch],seg[rch]);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}    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C5392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快速複習：線段樹解決RMQ問題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671700" y="1074600"/>
            <a:ext cx="7800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區間查詢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-76200" y="1660850"/>
            <a:ext cx="10051200" cy="3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 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query(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ql,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qr,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p)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(l==ql &amp;&amp; r==qr)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seg[p];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mid = (l+r)&gt;&gt;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, lch = p&lt;&lt;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, rch = p&lt;&lt;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|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6.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(qr&lt;=mid)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query(l,mid,ql,qr,lch);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(ql&gt;mid)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9.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query(mid+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,r,ql,qr,rch);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max(query(l,mid,ql,mid,lch),query(mid+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,r,mid+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,qr,rch));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C5392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快速複習：別線段樹中毒了！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22" name="Google Shape;122;p22"/>
          <p:cNvGraphicFramePr/>
          <p:nvPr/>
        </p:nvGraphicFramePr>
        <p:xfrm>
          <a:off x="952500" y="1047750"/>
          <a:ext cx="7239000" cy="824424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[經典問題]區間和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給定⼀個序列，請多次⽀援序列一段區間的和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3" name="Google Shape;123;p22"/>
          <p:cNvSpPr txBox="1"/>
          <p:nvPr/>
        </p:nvSpPr>
        <p:spPr>
          <a:xfrm>
            <a:off x="824113" y="2049261"/>
            <a:ext cx="7800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線段樹？別中毒了！前綴和就可以了</a:t>
            </a:r>
            <a:endParaRPr/>
          </a:p>
        </p:txBody>
      </p:sp>
      <p:sp>
        <p:nvSpPr>
          <p:cNvPr id="124" name="Google Shape;124;p22"/>
          <p:cNvSpPr txBox="1"/>
          <p:nvPr/>
        </p:nvSpPr>
        <p:spPr>
          <a:xfrm>
            <a:off x="824100" y="2502250"/>
            <a:ext cx="7800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 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arr[maxn] , sum[maxn];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solve()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i=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;i&lt;=n;i++)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sum[i] = sum[i-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+ arr[i];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(Q--)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6.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l,r;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cin &gt;&gt; l &gt;&gt; r;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cout &lt;&lt; sum[r] - sum[l-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&lt;&lt; </a:t>
            </a:r>
            <a:r>
              <a:rPr lang="zh-TW" sz="15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'\n'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9.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/>
        </p:nvSpPr>
        <p:spPr>
          <a:xfrm>
            <a:off x="0" y="1288175"/>
            <a:ext cx="9144000" cy="1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0">
                <a:latin typeface="Microsoft JhengHei"/>
                <a:ea typeface="Microsoft JhengHei"/>
                <a:cs typeface="Microsoft JhengHei"/>
                <a:sym typeface="Microsoft JhengHei"/>
              </a:rPr>
              <a:t>懶人標記</a:t>
            </a:r>
            <a:endParaRPr sz="7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0" y="2810325"/>
            <a:ext cx="91440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解決線段樹的區間修改操作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快速複習：帶區間修改的RMQ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36" name="Google Shape;136;p24"/>
          <p:cNvGraphicFramePr/>
          <p:nvPr/>
        </p:nvGraphicFramePr>
        <p:xfrm>
          <a:off x="952500" y="1047750"/>
          <a:ext cx="7239000" cy="1315152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[經典問題]帶區間修改的區間最大值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給定⼀個序列，請多次⽀援兩種操作: 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 修改序列區間[l,r]所有的值都加上v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2. 詢問區間 [l, r] 的最⼤值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區間修改操作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直接修改，最糟情況要修改整棵樹！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671700" y="286175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只要確保以後詢問或修改時，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接觸到的節點資訊是正確的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就好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671700" y="1968175"/>
            <a:ext cx="80814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好像不用這麼勤勞？</a:t>
            </a:r>
            <a:endParaRPr sz="2000" b="1" baseline="-25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671700" y="3755325"/>
            <a:ext cx="81258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在詢問對應區間的頂層結點打標記、更新，並向上更新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以後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如果拜訪到下面的節點，再將標記順路往下推</a:t>
            </a:r>
            <a:endParaRPr sz="2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懶人標記code：標記下放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671700" y="1074600"/>
            <a:ext cx="780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結構定義與標記下放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671700" y="1564400"/>
            <a:ext cx="8147100" cy="3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 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node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max_val , tag;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}seg[maxn&lt;&lt;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lch : left child , rch : right child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push(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lch,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rch)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6.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(seg[p].tag==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seg[lch].max_val += seg[p].tag;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seg[lch].tag += seg[p].tag;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9.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seg[rch].max_val += seg[p].tag;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seg[rch].tag += seg[p].tag;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seg[p].tag =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懶人標記code：區間修改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671700" y="898850"/>
            <a:ext cx="7800600" cy="41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15.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modify(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l,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r,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ql,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qr,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p,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16.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(l==ql &amp;&amp; r==qr) {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17.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seg[p].max_val +=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18.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seg[p].tag +=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19.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}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20.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21.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mid = (l+r)&gt;&gt;</a:t>
            </a: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, lch = p&lt;&lt;</a:t>
            </a: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, rch = p&lt;&lt;</a:t>
            </a: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|</a:t>
            </a: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22.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push(p,lch,rch);	</a:t>
            </a:r>
            <a:r>
              <a:rPr lang="zh-TW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下放標記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23.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(qr&lt;=mid)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24.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modify(l,mid,ql,qr,lch,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25.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(ql&gt;mid)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26.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modify(mid+</a:t>
            </a: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,r,ql,qr,rch,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27.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28.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modify(l,mid,ql,mid,lch,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29.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modify(mid+</a:t>
            </a: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,r,mid+</a:t>
            </a: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,qr,rch,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30.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}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31.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seg[p] = max(seg[lch],seg[rch]);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32.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}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33.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5392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懶人標記code：區間查詢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290700" y="975050"/>
            <a:ext cx="8800800" cy="41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35.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query(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l,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r,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ql,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qr,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p) {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36.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(l==ql &amp;&amp; r==qr)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37.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seg[p].max_val;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38.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39.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mid = (l+r)&gt;&gt;</a:t>
            </a: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, lch = p&lt;&lt;</a:t>
            </a: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, rch = p&lt;&lt;</a:t>
            </a: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|</a:t>
            </a: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40.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push(p,lch,rch);	</a:t>
            </a:r>
            <a:r>
              <a:rPr lang="zh-TW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下放標記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41.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(qr&lt;=mid)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42.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query(l,mid,ql,qr,lch);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43.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(ql&gt;mid)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44.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query(mid+</a:t>
            </a: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,r,ql,qr,rch);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45.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46.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</a:t>
            </a:r>
            <a:r>
              <a:rPr lang="zh-TW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max(query(l,mid,ql,mid,lch),query(mid+</a:t>
            </a: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,r,mid+</a:t>
            </a: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,qr,rch));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47.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}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48.</a:t>
            </a:r>
            <a:r>
              <a:rPr lang="zh-TW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5392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800" dirty="0" smtClean="0"/>
              <a:t>並查集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61525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/>
        </p:nvSpPr>
        <p:spPr>
          <a:xfrm>
            <a:off x="0" y="1288175"/>
            <a:ext cx="9144000" cy="1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0">
                <a:latin typeface="Microsoft JhengHei"/>
                <a:ea typeface="Microsoft JhengHei"/>
                <a:cs typeface="Microsoft JhengHei"/>
                <a:sym typeface="Microsoft JhengHei"/>
              </a:rPr>
              <a:t>線段樹再談</a:t>
            </a:r>
            <a:endParaRPr sz="7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0" y="2810325"/>
            <a:ext cx="91440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不單純的合併區間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例題選講：區間最大連續和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90" name="Google Shape;190;p32"/>
          <p:cNvGraphicFramePr/>
          <p:nvPr/>
        </p:nvGraphicFramePr>
        <p:xfrm>
          <a:off x="952500" y="1047750"/>
          <a:ext cx="7239000" cy="1315152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[經典問題]區間最大連續和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給定⼀個⻑度為 N(1 ≤ N ≤ 10</a:t>
                      </a:r>
                      <a:r>
                        <a:rPr lang="zh-TW" baseline="30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) 的序列，請 Q(1 ≤ Q ≤ 10</a:t>
                      </a:r>
                      <a:r>
                        <a:rPr lang="zh-TW" baseline="30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) 次⽀援兩種操作: 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 修改序列某個位置的值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2. 詢問區間 [l, r] 的最⼤連續和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1" name="Google Shape;191;p32"/>
          <p:cNvSpPr txBox="1"/>
          <p:nvPr/>
        </p:nvSpPr>
        <p:spPr>
          <a:xfrm>
            <a:off x="824100" y="3340774"/>
            <a:ext cx="7800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[1,4]的最大連續和為5 ([3,4])</a:t>
            </a:r>
            <a:endParaRPr/>
          </a:p>
        </p:txBody>
      </p:sp>
      <p:sp>
        <p:nvSpPr>
          <p:cNvPr id="192" name="Google Shape;192;p32"/>
          <p:cNvSpPr txBox="1"/>
          <p:nvPr/>
        </p:nvSpPr>
        <p:spPr>
          <a:xfrm>
            <a:off x="824113" y="3801861"/>
            <a:ext cx="7800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[3,9]的最大連續和為9 ([3,7])</a:t>
            </a:r>
            <a:endParaRPr/>
          </a:p>
        </p:txBody>
      </p:sp>
      <p:graphicFrame>
        <p:nvGraphicFramePr>
          <p:cNvPr id="193" name="Google Shape;193;p32"/>
          <p:cNvGraphicFramePr/>
          <p:nvPr/>
        </p:nvGraphicFramePr>
        <p:xfrm>
          <a:off x="952538" y="2439080"/>
          <a:ext cx="7239000" cy="8229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index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7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value</a:t>
                      </a:r>
                      <a:endParaRPr sz="16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-6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-4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-2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4" name="Google Shape;194;p32"/>
          <p:cNvSpPr txBox="1"/>
          <p:nvPr/>
        </p:nvSpPr>
        <p:spPr>
          <a:xfrm>
            <a:off x="824088" y="4262949"/>
            <a:ext cx="7800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[8,8]的最大連續和為</a:t>
            </a:r>
            <a:r>
              <a:rPr lang="zh-TW" sz="2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-2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(僅有一個區間：[8,8])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整個序列的最大連續和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0" name="Google Shape;200;p33"/>
          <p:cNvSpPr txBox="1"/>
          <p:nvPr/>
        </p:nvSpPr>
        <p:spPr>
          <a:xfrm>
            <a:off x="671700" y="1074600"/>
            <a:ext cx="7800600" cy="3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動態規劃？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 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arr[maxn];  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原序列 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dp[maxn];   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dp[i]：右邊界i的最大連續和 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solve()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ret =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dp[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6.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i=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;i&lt;=n;i++)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dp[i] = arr[i] + max(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,dp[i-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ret = max(ret,dp[i]);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9.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ret;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2045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試試看在線段樹上維護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6" name="Google Shape;206;p34"/>
          <p:cNvSpPr txBox="1"/>
          <p:nvPr/>
        </p:nvSpPr>
        <p:spPr>
          <a:xfrm>
            <a:off x="671700" y="1074600"/>
            <a:ext cx="78006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操作一似乎不太重要，操作二才是問題點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7" name="Google Shape;207;p34"/>
          <p:cNvSpPr txBox="1"/>
          <p:nvPr/>
        </p:nvSpPr>
        <p:spPr>
          <a:xfrm>
            <a:off x="671700" y="1978288"/>
            <a:ext cx="78006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線段樹區間要維護什麼？最大連續和？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671700" y="2881975"/>
            <a:ext cx="78006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如何從兩個區間合併，並得到新區間的最大連續和？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不單純的合併區間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4" name="Google Shape;214;p35"/>
          <p:cNvSpPr txBox="1"/>
          <p:nvPr/>
        </p:nvSpPr>
        <p:spPr>
          <a:xfrm>
            <a:off x="671700" y="78065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思考一下，新區間的最大連續和可能會長怎樣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671700" y="42725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前兩種可能非常容易維護！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6" name="Google Shape;216;p35"/>
          <p:cNvSpPr txBox="1"/>
          <p:nvPr/>
        </p:nvSpPr>
        <p:spPr>
          <a:xfrm>
            <a:off x="671700" y="225445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 t="1720" b="8222"/>
          <a:stretch/>
        </p:blipFill>
        <p:spPr>
          <a:xfrm>
            <a:off x="1565550" y="1226425"/>
            <a:ext cx="6012900" cy="304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如何維護橫跨兩區間的答案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3" name="Google Shape;223;p36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其實第三種可能的答案也就是長這樣：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4" name="Google Shape;224;p36"/>
          <p:cNvSpPr txBox="1"/>
          <p:nvPr/>
        </p:nvSpPr>
        <p:spPr>
          <a:xfrm>
            <a:off x="671700" y="34343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對每個區間維護好左、右邊界固定為區間邊界的最大連續和即可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5" name="Google Shape;225;p36"/>
          <p:cNvSpPr txBox="1"/>
          <p:nvPr/>
        </p:nvSpPr>
        <p:spPr>
          <a:xfrm>
            <a:off x="671700" y="225445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區間[?,mid]的和+區間[mid+1,?]的和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dirty="0">
                <a:latin typeface="Microsoft JhengHei"/>
                <a:ea typeface="Microsoft JhengHei"/>
                <a:cs typeface="Microsoft JhengHei"/>
                <a:sym typeface="Microsoft JhengHei"/>
              </a:rPr>
              <a:t>區間最大連續和code</a:t>
            </a:r>
            <a:endParaRPr sz="3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1" name="Google Shape;231;p37"/>
          <p:cNvSpPr txBox="1"/>
          <p:nvPr/>
        </p:nvSpPr>
        <p:spPr>
          <a:xfrm>
            <a:off x="523875" y="907250"/>
            <a:ext cx="8229600" cy="3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 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node{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sum,l_max_sum,r_max_sum,max_sum;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node </a:t>
            </a:r>
            <a:r>
              <a:rPr lang="zh-TW" sz="15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Merge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(node lch,node rch)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node ret;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6.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ret.sum = lch.sum + rch.sum;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ret.l_max_sum = max(lch.l_max_sum,lch.sum + rch.l_max_sum);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ret.r_max_sum = max(rch.r_max_sum,rch.sum + lch.r_max_sum);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9.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ret.max_sum = max({lch.max_sum,rch.max_sum,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2743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lch.r_max_sum + rch.l_max_sum});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ret;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2045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4" name="Google Shape;230;p37"/>
          <p:cNvSpPr txBox="1"/>
          <p:nvPr/>
        </p:nvSpPr>
        <p:spPr>
          <a:xfrm>
            <a:off x="585787" y="4088053"/>
            <a:ext cx="5651153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練習：</a:t>
            </a:r>
            <a:r>
              <a:rPr lang="en-US" altLang="zh-TW" sz="1600" dirty="0" err="1" smtClean="0">
                <a:latin typeface="Microsoft JhengHei"/>
                <a:ea typeface="Microsoft JhengHei"/>
                <a:cs typeface="Microsoft JhengHei"/>
                <a:sym typeface="Microsoft JhengHei"/>
              </a:rPr>
              <a:t>zerojudge</a:t>
            </a:r>
            <a:r>
              <a:rPr lang="en-US" altLang="zh-TW" sz="16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 a164</a:t>
            </a:r>
            <a:endParaRPr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797" y="2303030"/>
            <a:ext cx="2752650" cy="686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7" name="Google Shape;237;p38"/>
          <p:cNvGraphicFramePr/>
          <p:nvPr/>
        </p:nvGraphicFramePr>
        <p:xfrm>
          <a:off x="952500" y="1047750"/>
          <a:ext cx="7239000" cy="185922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9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[2019 臺南⼀中 TOI 入營考校內選拔]打屁屁大隊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9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給定⼀個⻑度為 N(1 ≤ N ≤ 10</a:t>
                      </a:r>
                      <a:r>
                        <a:rPr lang="zh-TW" baseline="30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) 的序列 a(0 ≤ a</a:t>
                      </a:r>
                      <a:r>
                        <a:rPr lang="zh-TW" baseline="-25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i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≤ 10</a:t>
                      </a:r>
                      <a:r>
                        <a:rPr lang="zh-TW" baseline="30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)，及⼀個整數 k(1 ≤ k ≤ 10</a:t>
                      </a:r>
                      <a:r>
                        <a:rPr lang="zh-TW" baseline="30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)，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請 Q(1 ≤ Q ≤ 10</a:t>
                      </a:r>
                      <a:r>
                        <a:rPr lang="zh-TW" baseline="30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) 次⽀援兩種操作: 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 修改序列某個位置的值 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2. 詢問區間 [l, r] 中，有多少組⼦區間 [x, y] 滿⾜ ：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8" name="Google Shape;238;p38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例題選講：打屁屁大隊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39" name="Google Shape;239;p38"/>
          <p:cNvGrpSpPr/>
          <p:nvPr/>
        </p:nvGrpSpPr>
        <p:grpSpPr>
          <a:xfrm>
            <a:off x="5390125" y="2973525"/>
            <a:ext cx="4362900" cy="1073175"/>
            <a:chOff x="4399525" y="2821125"/>
            <a:chExt cx="4362900" cy="1073175"/>
          </a:xfrm>
        </p:grpSpPr>
        <p:pic>
          <p:nvPicPr>
            <p:cNvPr id="240" name="Google Shape;240;p38"/>
            <p:cNvPicPr preferRelativeResize="0"/>
            <p:nvPr/>
          </p:nvPicPr>
          <p:blipFill rotWithShape="1">
            <a:blip r:embed="rId3">
              <a:alphaModFix/>
            </a:blip>
            <a:srcRect l="67166" r="14148"/>
            <a:stretch/>
          </p:blipFill>
          <p:spPr>
            <a:xfrm>
              <a:off x="5178220" y="2821125"/>
              <a:ext cx="514325" cy="686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38"/>
            <p:cNvSpPr txBox="1"/>
            <p:nvPr/>
          </p:nvSpPr>
          <p:spPr>
            <a:xfrm>
              <a:off x="4399525" y="2966700"/>
              <a:ext cx="4362900" cy="92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  <a:t>註：連乘          = a</a:t>
              </a:r>
              <a:r>
                <a:rPr lang="zh-TW" baseline="-25000">
                  <a:latin typeface="Microsoft JhengHei"/>
                  <a:ea typeface="Microsoft JhengHei"/>
                  <a:cs typeface="Microsoft JhengHei"/>
                  <a:sym typeface="Microsoft JhengHei"/>
                </a:rPr>
                <a:t>x</a:t>
              </a:r>
              <a:r>
                <a:rPr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  <a:t>*a</a:t>
              </a:r>
              <a:r>
                <a:rPr lang="zh-TW" baseline="-25000">
                  <a:latin typeface="Microsoft JhengHei"/>
                  <a:ea typeface="Microsoft JhengHei"/>
                  <a:cs typeface="Microsoft JhengHei"/>
                  <a:sym typeface="Microsoft JhengHei"/>
                </a:rPr>
                <a:t>x+1</a:t>
              </a:r>
              <a:r>
                <a:rPr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  <a:t>*a</a:t>
              </a:r>
              <a:r>
                <a:rPr lang="zh-TW" baseline="-25000">
                  <a:latin typeface="Microsoft JhengHei"/>
                  <a:ea typeface="Microsoft JhengHei"/>
                  <a:cs typeface="Microsoft JhengHei"/>
                  <a:sym typeface="Microsoft JhengHei"/>
                </a:rPr>
                <a:t>x+2</a:t>
              </a:r>
              <a:r>
                <a:rPr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  <a:t>*......a</a:t>
              </a:r>
              <a:r>
                <a:rPr lang="zh-TW" baseline="-25000">
                  <a:latin typeface="Microsoft JhengHei"/>
                  <a:ea typeface="Microsoft JhengHei"/>
                  <a:cs typeface="Microsoft JhengHei"/>
                  <a:sym typeface="Microsoft JhengHei"/>
                </a:rPr>
                <a:t>y</a:t>
              </a:r>
              <a:endParaRPr baseline="-250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分析題目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7" name="Google Shape;247;p39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子區間跟最大連續和一樣也是有三種可能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8" name="Google Shape;248;p39"/>
          <p:cNvSpPr txBox="1"/>
          <p:nvPr/>
        </p:nvSpPr>
        <p:spPr>
          <a:xfrm>
            <a:off x="671700" y="34343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橫跨兩個區間的子區間怎麼計算？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9" name="Google Shape;249;p39"/>
          <p:cNvSpPr txBox="1"/>
          <p:nvPr/>
        </p:nvSpPr>
        <p:spPr>
          <a:xfrm>
            <a:off x="747900" y="1928350"/>
            <a:ext cx="7800600" cy="13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 Mono"/>
              <a:buAutoNum type="arabicPeriod"/>
            </a:pPr>
            <a:r>
              <a:rPr lang="zh-TW" sz="2000">
                <a:latin typeface="Ubuntu Mono"/>
                <a:ea typeface="Ubuntu Mono"/>
                <a:cs typeface="Ubuntu Mono"/>
                <a:sym typeface="Ubuntu Mono"/>
              </a:rPr>
              <a:t>y </a:t>
            </a:r>
            <a:r>
              <a:rPr lang="zh-TW" sz="2000">
                <a:solidFill>
                  <a:schemeClr val="dk1"/>
                </a:solidFill>
              </a:rPr>
              <a:t>≤</a:t>
            </a:r>
            <a:r>
              <a:rPr lang="zh-TW" sz="20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mid</a:t>
            </a:r>
            <a:endParaRPr sz="20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Mono"/>
              <a:buAutoNum type="arabicPeriod"/>
            </a:pPr>
            <a:r>
              <a:rPr lang="zh-TW" sz="20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x &gt; mid</a:t>
            </a:r>
            <a:endParaRPr sz="20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Mono"/>
              <a:buAutoNum type="arabicPeriod"/>
            </a:pPr>
            <a:r>
              <a:rPr lang="zh-TW" sz="20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x </a:t>
            </a:r>
            <a:r>
              <a:rPr lang="zh-TW" sz="2000">
                <a:solidFill>
                  <a:schemeClr val="dk1"/>
                </a:solidFill>
              </a:rPr>
              <a:t>≤</a:t>
            </a:r>
            <a:r>
              <a:rPr lang="zh-TW" sz="20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mid 且 mid &lt; y</a:t>
            </a:r>
            <a:endParaRPr sz="20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讓我們考慮題目的弱化版本...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5" name="Google Shape;255;p40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 ≤ a</a:t>
            </a:r>
            <a:r>
              <a:rPr lang="zh-TW" sz="2000" baseline="-25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≤ 10</a:t>
            </a:r>
            <a:r>
              <a:rPr lang="zh-TW" sz="2000" baseline="30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⟶  2 ≤ a</a:t>
            </a:r>
            <a:r>
              <a:rPr lang="zh-TW" sz="2000" baseline="-25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≤ 10</a:t>
            </a:r>
            <a:r>
              <a:rPr lang="zh-TW" sz="2000" baseline="30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6" name="Google Shape;256;p40"/>
          <p:cNvSpPr txBox="1"/>
          <p:nvPr/>
        </p:nvSpPr>
        <p:spPr>
          <a:xfrm>
            <a:off x="671700" y="286175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區間長度增加一時，連乘值至少會變成兩倍！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7" name="Google Shape;257;p40"/>
          <p:cNvSpPr txBox="1"/>
          <p:nvPr/>
        </p:nvSpPr>
        <p:spPr>
          <a:xfrm>
            <a:off x="671700" y="1968175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思考一下區間長度增加時，連乘值的變化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8" name="Google Shape;258;p40"/>
          <p:cNvSpPr txBox="1"/>
          <p:nvPr/>
        </p:nvSpPr>
        <p:spPr>
          <a:xfrm>
            <a:off x="671700" y="3755325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得到了一個性質：合法的子區間[x,y]長度必小於等於log</a:t>
            </a:r>
            <a:r>
              <a:rPr lang="zh-TW" sz="2000" baseline="-25000"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k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709612"/>
            <a:ext cx="72771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9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好好枚舉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4" name="Google Shape;264;p41"/>
          <p:cNvSpPr txBox="1"/>
          <p:nvPr/>
        </p:nvSpPr>
        <p:spPr>
          <a:xfrm>
            <a:off x="671700" y="8460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你會如何(利用枚舉)計算一個區間有多少子區間滿足操作二條件？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5" name="Google Shape;265;p41"/>
          <p:cNvSpPr txBox="1"/>
          <p:nvPr/>
        </p:nvSpPr>
        <p:spPr>
          <a:xfrm>
            <a:off x="671700" y="1430550"/>
            <a:ext cx="7800600" cy="22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 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忽略溢位處理 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arr[maxn];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solve(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K)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ret =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i=l;i&lt;=r;i++)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6.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j=i;j&lt;=r;j++)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prd =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k=i;k&lt;=j;k++)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9.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prd *= arr[k];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&lt; prd &amp;&amp; prd &lt;= K)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ret++; 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ret;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2045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14.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好好枚舉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1" name="Google Shape;271;p42"/>
          <p:cNvSpPr txBox="1"/>
          <p:nvPr/>
        </p:nvSpPr>
        <p:spPr>
          <a:xfrm>
            <a:off x="671700" y="9222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時間複雜度O(N</a:t>
            </a:r>
            <a:r>
              <a:rPr lang="zh-TW" sz="2000" baseline="30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)。好像做了不少白工？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2" name="Google Shape;272;p42"/>
          <p:cNvSpPr txBox="1"/>
          <p:nvPr/>
        </p:nvSpPr>
        <p:spPr>
          <a:xfrm>
            <a:off x="671700" y="1358575"/>
            <a:ext cx="7800600" cy="37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遍歷過的地方不要重複跑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 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忽略溢位處理 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arr[maxn];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solve(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K)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ret =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i=l;i&lt;=r;i++) { 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6.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prd =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j=i;j&lt;=r;j++)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prd *= arr[j];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9.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&lt; prd &amp;&amp; prd &lt;= K)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ret++; 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ret;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2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14.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好好枚舉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8" name="Google Shape;278;p43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時間複雜度O(N</a:t>
            </a:r>
            <a:r>
              <a:rPr lang="zh-TW" sz="2000" baseline="30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)。還可以做到更好嗎？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好好枚舉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5" name="Google Shape;285;p44"/>
          <p:cNvSpPr txBox="1"/>
          <p:nvPr/>
        </p:nvSpPr>
        <p:spPr>
          <a:xfrm>
            <a:off x="671700" y="1074600"/>
            <a:ext cx="78006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觀察枚舉方法的改進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6" name="Google Shape;286;p44"/>
          <p:cNvSpPr txBox="1"/>
          <p:nvPr/>
        </p:nvSpPr>
        <p:spPr>
          <a:xfrm>
            <a:off x="671700" y="1978288"/>
            <a:ext cx="78006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一個邊界固定時，只在意另外一個邊界最遠可以跑到哪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7" name="Google Shape;287;p44"/>
          <p:cNvSpPr txBox="1"/>
          <p:nvPr/>
        </p:nvSpPr>
        <p:spPr>
          <a:xfrm>
            <a:off x="671700" y="2881975"/>
            <a:ext cx="7800600" cy="17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得到了另一個性質：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若[l,r]滿足操作二條件，則[l+1,r],[l+2,r]...都滿足操作二條件！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右邊界固定為Y時，若最遠合法左邊界為X，則右邊界固定為Y且滿足操作二條件的子區間有Y-X+1個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好好枚舉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671700" y="922200"/>
            <a:ext cx="7800600" cy="3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爬行法O(N)枚舉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 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忽略溢位處理 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arr[maxn];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solve(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K)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ret =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 = l , prd =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6.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i=l;i&lt;=r;i++)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prd *= arr[i];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 &lt;= i &amp;&amp; prd &gt; K)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9.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prd /= arr[L];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L++;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ret += (i-L+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14.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ret;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2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15.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整理一下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9" name="Google Shape;299;p46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目前弱化版本的問題，有兩個性質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0" name="Google Shape;300;p46"/>
          <p:cNvSpPr txBox="1"/>
          <p:nvPr/>
        </p:nvSpPr>
        <p:spPr>
          <a:xfrm>
            <a:off x="671700" y="3053300"/>
            <a:ext cx="78006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性質二：若[l,r]滿足操作二條件，則[l+1,r],[l+2,r]...都滿足操作二條件！右邊界固定為Y時，若最遠合法左邊界為X，則右邊界固定為Y且滿足操作二條件的子區間有Y-X+1個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1" name="Google Shape;301;p46"/>
          <p:cNvSpPr txBox="1"/>
          <p:nvPr/>
        </p:nvSpPr>
        <p:spPr>
          <a:xfrm>
            <a:off x="671700" y="202585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性質一：合法的子區間[x,y]長度必小於等於log</a:t>
            </a:r>
            <a:r>
              <a:rPr lang="zh-TW" sz="2000" baseline="-25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弱化版本的合併區間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7" name="Google Shape;307;p47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根據性質一，橫跨兩個區間的合法子區間最多有log</a:t>
            </a:r>
            <a:r>
              <a:rPr lang="zh-TW" sz="2000" baseline="30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K個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8" name="Google Shape;308;p47"/>
          <p:cNvSpPr txBox="1"/>
          <p:nvPr/>
        </p:nvSpPr>
        <p:spPr>
          <a:xfrm>
            <a:off x="671700" y="286175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根據性質二，只管最遠的左邊界就好，枚舉到邊界為止 O(log</a:t>
            </a:r>
            <a:r>
              <a:rPr lang="zh-TW" sz="2000" baseline="30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K)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9" name="Google Shape;309;p47"/>
          <p:cNvSpPr txBox="1"/>
          <p:nvPr/>
        </p:nvSpPr>
        <p:spPr>
          <a:xfrm>
            <a:off x="671700" y="1968175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直接枚舉判斷O(log</a:t>
            </a:r>
            <a:r>
              <a:rPr lang="zh-TW" sz="2000" baseline="30000"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K)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10" name="Google Shape;310;p47"/>
          <p:cNvSpPr txBox="1"/>
          <p:nvPr/>
        </p:nvSpPr>
        <p:spPr>
          <a:xfrm>
            <a:off x="671700" y="3755325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性質二怎麼做到O(N)的？這邊一樣方法可以改進到O(logK)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弱化版本的合併區間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16" name="Google Shape;316;p48"/>
          <p:cNvSpPr txBox="1"/>
          <p:nvPr/>
        </p:nvSpPr>
        <p:spPr>
          <a:xfrm>
            <a:off x="671700" y="1968175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17" name="Google Shape;317;p48"/>
          <p:cNvSpPr txBox="1"/>
          <p:nvPr/>
        </p:nvSpPr>
        <p:spPr>
          <a:xfrm>
            <a:off x="471500" y="823900"/>
            <a:ext cx="8672400" cy="4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 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arr[maxn];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[l,r]區間  合併[l,mid]與[mid+1,r]獲得答案 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Merge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mid,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lsum,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rsum)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ret = lsum + rsum;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 , prd;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6.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找到右邊界為 mid+1的最遠左邊界L , 另 prd = [L,mid+1]連乘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latin typeface="Roboto Mono"/>
                <a:ea typeface="Roboto Mono"/>
                <a:cs typeface="Roboto Mono"/>
                <a:sym typeface="Roboto Mono"/>
              </a:rPr>
              <a:t>~do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latin typeface="Roboto Mono"/>
                <a:ea typeface="Roboto Mono"/>
                <a:cs typeface="Roboto Mono"/>
                <a:sym typeface="Roboto Mono"/>
              </a:rPr>
              <a:t>something~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i=mid+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;i&lt;=r &amp;&amp; L&lt;=mid;i++)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9.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prd *= arr[i];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 &lt;= mid &amp;&amp; prd &gt; K)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prd /= arr[L];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L++;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14.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ret += (i-L+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15.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} 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16.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17.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ret;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2045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18.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回到原問題(序列有0或1)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3" name="Google Shape;323;p49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如何解決序列有0的情況？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4" name="Google Shape;324;p49"/>
          <p:cNvSpPr txBox="1"/>
          <p:nvPr/>
        </p:nvSpPr>
        <p:spPr>
          <a:xfrm>
            <a:off x="671700" y="286175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那序列有1的情況？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5" name="Google Shape;325;p49"/>
          <p:cNvSpPr txBox="1"/>
          <p:nvPr/>
        </p:nvSpPr>
        <p:spPr>
          <a:xfrm>
            <a:off x="671700" y="1968175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把0設為k+1就好！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6" name="Google Shape;326;p49"/>
          <p:cNvSpPr txBox="1"/>
          <p:nvPr/>
        </p:nvSpPr>
        <p:spPr>
          <a:xfrm>
            <a:off x="671700" y="3755325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latin typeface="Microsoft JhengHei"/>
                <a:ea typeface="Microsoft JhengHei"/>
                <a:cs typeface="Microsoft JhengHei"/>
                <a:sym typeface="Microsoft JhengHei"/>
              </a:rPr>
              <a:t>性質一不復存在，合併區間時複雜度大幅退化</a:t>
            </a:r>
            <a:endParaRPr sz="2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序列元素有1的情況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2" name="Google Shape;332;p50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乍看之下，無記可施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3" name="Google Shape;333;p50"/>
          <p:cNvSpPr txBox="1"/>
          <p:nvPr/>
        </p:nvSpPr>
        <p:spPr>
          <a:xfrm>
            <a:off x="671700" y="286175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連乘值最多變化logK次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4" name="Google Shape;334;p50"/>
          <p:cNvSpPr txBox="1"/>
          <p:nvPr/>
        </p:nvSpPr>
        <p:spPr>
          <a:xfrm>
            <a:off x="671700" y="1968175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從另外一個角度看性質一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5" name="Google Shape;335;p50"/>
          <p:cNvSpPr txBox="1"/>
          <p:nvPr/>
        </p:nvSpPr>
        <p:spPr>
          <a:xfrm>
            <a:off x="671700" y="3755325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確保邊界移動時，連乘值會變化就好！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666750"/>
            <a:ext cx="79724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2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1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區間合併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1" name="Google Shape;341;p51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如何確保邊界移動都是有效的？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2" name="Google Shape;342;p51"/>
          <p:cNvSpPr txBox="1"/>
          <p:nvPr/>
        </p:nvSpPr>
        <p:spPr>
          <a:xfrm>
            <a:off x="671700" y="286175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可以二分搜最遠的新邊界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3" name="Google Shape;343;p51"/>
          <p:cNvSpPr txBox="1"/>
          <p:nvPr/>
        </p:nvSpPr>
        <p:spPr>
          <a:xfrm>
            <a:off x="671700" y="1968175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好像有單調性？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4" name="Google Shape;344;p51"/>
          <p:cNvSpPr txBox="1"/>
          <p:nvPr/>
        </p:nvSpPr>
        <p:spPr>
          <a:xfrm>
            <a:off x="671700" y="3755325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帶修改</a:t>
            </a:r>
            <a:r>
              <a:rPr lang="zh-TW" sz="2100">
                <a:latin typeface="Microsoft JhengHei"/>
                <a:ea typeface="Microsoft JhengHei"/>
                <a:cs typeface="Microsoft JhengHei"/>
                <a:sym typeface="Microsoft JhengHei"/>
              </a:rPr>
              <a:t>？再套棵線段樹</a:t>
            </a:r>
            <a:endParaRPr sz="21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區間合併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0" name="Google Shape;350;p52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其實不用這麼麻煩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1" name="Google Shape;351;p52"/>
          <p:cNvSpPr txBox="1"/>
          <p:nvPr/>
        </p:nvSpPr>
        <p:spPr>
          <a:xfrm>
            <a:off x="671700" y="286175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最多只會有logK個邊界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2" name="Google Shape;352;p52"/>
          <p:cNvSpPr txBox="1"/>
          <p:nvPr/>
        </p:nvSpPr>
        <p:spPr>
          <a:xfrm>
            <a:off x="671700" y="1968175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對所有區間維護連乘值變化時的最遠邊界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3" name="Google Shape;353;p52"/>
          <p:cNvSpPr txBox="1"/>
          <p:nvPr/>
        </p:nvSpPr>
        <p:spPr>
          <a:xfrm>
            <a:off x="671700" y="3755325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合併的複雜度又回到了O(logK)</a:t>
            </a:r>
            <a:r>
              <a:rPr lang="zh-TW" sz="20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！</a:t>
            </a:r>
            <a:endParaRPr lang="en-US" altLang="zh-TW" sz="2000" dirty="0" smtClean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然後就做完了</a:t>
            </a:r>
            <a:r>
              <a:rPr lang="en-US" alt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(?)</a:t>
            </a:r>
            <a:endParaRPr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3"/>
          <p:cNvSpPr txBox="1"/>
          <p:nvPr/>
        </p:nvSpPr>
        <p:spPr>
          <a:xfrm>
            <a:off x="0" y="1288175"/>
            <a:ext cx="9144000" cy="1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0">
                <a:latin typeface="Microsoft JhengHei"/>
                <a:ea typeface="Microsoft JhengHei"/>
                <a:cs typeface="Microsoft JhengHei"/>
                <a:sym typeface="Microsoft JhengHei"/>
              </a:rPr>
              <a:t>線段樹再談</a:t>
            </a:r>
            <a:endParaRPr sz="7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8" name="Google Shape;438;p63"/>
          <p:cNvSpPr txBox="1"/>
          <p:nvPr/>
        </p:nvSpPr>
        <p:spPr>
          <a:xfrm>
            <a:off x="0" y="2810325"/>
            <a:ext cx="91440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不直接維護原序列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5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例題選講：氣球博覽會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450" name="Google Shape;450;p65"/>
          <p:cNvGraphicFramePr/>
          <p:nvPr/>
        </p:nvGraphicFramePr>
        <p:xfrm>
          <a:off x="952500" y="1047750"/>
          <a:ext cx="7239000" cy="1315152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[TIOJ 1169(2015 TOI 選訓營⼀模)]氣球博覽會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給定⻑度為 N(1 ≤ N ≤ 2*10</a:t>
                      </a:r>
                      <a:r>
                        <a:rPr lang="zh-TW" baseline="30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) 的序列 a(0 ≤ a</a:t>
                      </a:r>
                      <a:r>
                        <a:rPr lang="zh-TW" baseline="-25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i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&lt; 2</a:t>
                      </a:r>
                      <a:r>
                        <a:rPr lang="zh-TW" baseline="30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24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)， Q(1 ≤ Q ≤ 2*10</a:t>
                      </a:r>
                      <a:r>
                        <a:rPr lang="zh-TW" baseline="30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) 次⽀援兩種操作: 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 將序列某個位置的值更改為某值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2. 詢問某個區間內不含某數的最⻑⼦區間⻑度 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51" name="Google Shape;451;p65"/>
          <p:cNvSpPr txBox="1"/>
          <p:nvPr/>
        </p:nvSpPr>
        <p:spPr>
          <a:xfrm>
            <a:off x="824100" y="3340774"/>
            <a:ext cx="7800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[1,5]不包含5的最長長度為2 ([3,4])</a:t>
            </a:r>
            <a:endParaRPr/>
          </a:p>
        </p:txBody>
      </p:sp>
      <p:sp>
        <p:nvSpPr>
          <p:cNvPr id="452" name="Google Shape;452;p65"/>
          <p:cNvSpPr txBox="1"/>
          <p:nvPr/>
        </p:nvSpPr>
        <p:spPr>
          <a:xfrm>
            <a:off x="824113" y="3801861"/>
            <a:ext cx="7800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[1,9]不包含2的最長長度為4 ([5,8])</a:t>
            </a:r>
            <a:endParaRPr/>
          </a:p>
        </p:txBody>
      </p:sp>
      <p:graphicFrame>
        <p:nvGraphicFramePr>
          <p:cNvPr id="453" name="Google Shape;453;p65"/>
          <p:cNvGraphicFramePr/>
          <p:nvPr/>
        </p:nvGraphicFramePr>
        <p:xfrm>
          <a:off x="952538" y="2439080"/>
          <a:ext cx="7239000" cy="8229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index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7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value</a:t>
                      </a:r>
                      <a:endParaRPr sz="16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6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線段樹維護...？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9" name="Google Shape;459;p66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用區間合併的方法維護？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0" name="Google Shape;460;p66"/>
          <p:cNvSpPr txBox="1"/>
          <p:nvPr/>
        </p:nvSpPr>
        <p:spPr>
          <a:xfrm>
            <a:off x="671700" y="1968175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時間與空間複雜度過大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7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考慮弱化版本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6" name="Google Shape;466;p67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如果序列元素只有0與1兩種？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7" name="Google Shape;467;p67"/>
          <p:cNvSpPr txBox="1"/>
          <p:nvPr/>
        </p:nvSpPr>
        <p:spPr>
          <a:xfrm>
            <a:off x="671700" y="286175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原問題其實也能只看成兩種：詢問的某數一種，非詢問的某數一種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8" name="Google Shape;468;p67"/>
          <p:cNvSpPr txBox="1"/>
          <p:nvPr/>
        </p:nvSpPr>
        <p:spPr>
          <a:xfrm>
            <a:off x="671700" y="1968175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線段樹可以做了！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8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如何用線段樹解決原問題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4" name="Google Shape;474;p68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只有在詢問的時候才有辦法分成兩種？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5" name="Google Shape;475;p68"/>
          <p:cNvSpPr txBox="1"/>
          <p:nvPr/>
        </p:nvSpPr>
        <p:spPr>
          <a:xfrm>
            <a:off x="671700" y="286175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動態開點降低空間花費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6" name="Google Shape;476;p68"/>
          <p:cNvSpPr txBox="1"/>
          <p:nvPr/>
        </p:nvSpPr>
        <p:spPr>
          <a:xfrm>
            <a:off x="671700" y="1968175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對每種元素維護一棵屬於他自己的線段樹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7" name="Google Shape;477;p68"/>
          <p:cNvSpPr txBox="1"/>
          <p:nvPr/>
        </p:nvSpPr>
        <p:spPr>
          <a:xfrm>
            <a:off x="671700" y="3755325"/>
            <a:ext cx="78006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處理修改操作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9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離線來做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3" name="Google Shape;483;p69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同個元素放在同一棵樹，何不同個元素的操作同時處理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4" name="Google Shape;484;p69"/>
          <p:cNvSpPr txBox="1"/>
          <p:nvPr/>
        </p:nvSpPr>
        <p:spPr>
          <a:xfrm>
            <a:off x="671700" y="286175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不需要寫動態開點線段樹！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5" name="Google Shape;485;p69"/>
          <p:cNvSpPr txBox="1"/>
          <p:nvPr/>
        </p:nvSpPr>
        <p:spPr>
          <a:xfrm>
            <a:off x="671700" y="1968175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全部資料讀入分類後，每次只處理相同元素的操作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6" name="Google Shape;486;p69"/>
          <p:cNvSpPr txBox="1"/>
          <p:nvPr/>
        </p:nvSpPr>
        <p:spPr>
          <a:xfrm>
            <a:off x="671700" y="3755325"/>
            <a:ext cx="78006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有時候有些問題使用離線可以較好實作，甚至較容易解決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0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dirty="0">
                <a:latin typeface="Microsoft JhengHei"/>
                <a:ea typeface="Microsoft JhengHei"/>
                <a:cs typeface="Microsoft JhengHei"/>
                <a:sym typeface="Microsoft JhengHei"/>
              </a:rPr>
              <a:t>例題選講：One Occurrence </a:t>
            </a:r>
            <a:endParaRPr sz="3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492" name="Google Shape;492;p70"/>
          <p:cNvGraphicFramePr/>
          <p:nvPr/>
        </p:nvGraphicFramePr>
        <p:xfrm>
          <a:off x="952500" y="1047750"/>
          <a:ext cx="7239000" cy="121914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[Codeforces 1000F]One Occurrence 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給定⻑度為 N(1 ≤ N ≤ 5*10</a:t>
                      </a:r>
                      <a:r>
                        <a:rPr lang="zh-TW" baseline="30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) 的序列 a(0 ≤ ai ≤ 5*10</a:t>
                      </a:r>
                      <a:r>
                        <a:rPr lang="zh-TW" baseline="30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)，請 Q(1 ≤ Q ≤ 5*10</a:t>
                      </a:r>
                      <a:r>
                        <a:rPr lang="zh-TW" baseline="30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) 次⽀援詢問，詢問要求輸出任意數滿⾜其於某區間剛好出現⼀次，無解輸出 0。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3" name="Google Shape;493;p70"/>
          <p:cNvSpPr txBox="1"/>
          <p:nvPr/>
        </p:nvSpPr>
        <p:spPr>
          <a:xfrm>
            <a:off x="824100" y="3340774"/>
            <a:ext cx="7800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[1,9]中3或4剛好出現一次</a:t>
            </a:r>
            <a:endParaRPr/>
          </a:p>
        </p:txBody>
      </p:sp>
      <p:sp>
        <p:nvSpPr>
          <p:cNvPr id="494" name="Google Shape;494;p70"/>
          <p:cNvSpPr txBox="1"/>
          <p:nvPr/>
        </p:nvSpPr>
        <p:spPr>
          <a:xfrm>
            <a:off x="824113" y="3801861"/>
            <a:ext cx="7800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[2</a:t>
            </a:r>
            <a:r>
              <a:rPr 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alt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r>
              <a:rPr 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]</a:t>
            </a:r>
            <a:r>
              <a:rPr lang="zh-TW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中沒有數字剛好出現一次</a:t>
            </a:r>
            <a:endParaRPr dirty="0"/>
          </a:p>
        </p:txBody>
      </p:sp>
      <p:graphicFrame>
        <p:nvGraphicFramePr>
          <p:cNvPr id="495" name="Google Shape;495;p70"/>
          <p:cNvGraphicFramePr/>
          <p:nvPr/>
        </p:nvGraphicFramePr>
        <p:xfrm>
          <a:off x="952538" y="2439080"/>
          <a:ext cx="7239000" cy="8229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index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7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value</a:t>
                      </a:r>
                      <a:endParaRPr sz="16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如何下手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1" name="Google Shape;501;p71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？？？要維護什麼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2" name="Google Shape;502;p71"/>
          <p:cNvSpPr txBox="1"/>
          <p:nvPr/>
        </p:nvSpPr>
        <p:spPr>
          <a:xfrm>
            <a:off x="671700" y="1968175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試試離線做法？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14362"/>
            <a:ext cx="80772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6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2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離線作法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8" name="Google Shape;508;p72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將所有詢問讀入後，將詢問依照右端點排序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9" name="Google Shape;509;p72"/>
          <p:cNvSpPr txBox="1"/>
          <p:nvPr/>
        </p:nvSpPr>
        <p:spPr>
          <a:xfrm>
            <a:off x="671700" y="286175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若當前位置為p，相當於維護了[1,p],[2,p]...[p,p]這些區間的資訊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0" name="Google Shape;510;p72"/>
          <p:cNvSpPr txBox="1"/>
          <p:nvPr/>
        </p:nvSpPr>
        <p:spPr>
          <a:xfrm>
            <a:off x="671700" y="1968175"/>
            <a:ext cx="80814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枚舉序列位置，更新線段樹資訊並計算右端點等於當前位置的詢問答案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1" name="Google Shape;511;p72"/>
          <p:cNvSpPr txBox="1"/>
          <p:nvPr/>
        </p:nvSpPr>
        <p:spPr>
          <a:xfrm>
            <a:off x="671700" y="3755325"/>
            <a:ext cx="78006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如何更新線段樹資訊？線段樹要維護什麼資訊？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3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離線作法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7" name="Google Shape;517;p73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當前序列位置p的元素假設為v，它會影響哪些地方的資訊？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8" name="Google Shape;518;p73"/>
          <p:cNvSpPr txBox="1"/>
          <p:nvPr/>
        </p:nvSpPr>
        <p:spPr>
          <a:xfrm>
            <a:off x="671700" y="286175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線段樹維護各位置的元素，它前一次出現的位置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9" name="Google Shape;519;p73"/>
          <p:cNvSpPr txBox="1"/>
          <p:nvPr/>
        </p:nvSpPr>
        <p:spPr>
          <a:xfrm>
            <a:off x="671700" y="1968175"/>
            <a:ext cx="80814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v前一次出現的位置p'，如果詢問左邊界小於等於p'，則</a:t>
            </a:r>
            <a:r>
              <a:rPr lang="zh-TW" sz="20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答案不可能為v</a:t>
            </a:r>
            <a:endParaRPr sz="2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0" name="Google Shape;520;p73"/>
          <p:cNvSpPr txBox="1"/>
          <p:nvPr/>
        </p:nvSpPr>
        <p:spPr>
          <a:xfrm>
            <a:off x="671700" y="3755325"/>
            <a:ext cx="78006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線段樹維護區間最小值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4"/>
          <p:cNvSpPr txBox="1"/>
          <p:nvPr/>
        </p:nvSpPr>
        <p:spPr>
          <a:xfrm>
            <a:off x="0" y="1288175"/>
            <a:ext cx="9144000" cy="1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0">
                <a:latin typeface="Microsoft JhengHei"/>
                <a:ea typeface="Microsoft JhengHei"/>
                <a:cs typeface="Microsoft JhengHei"/>
                <a:sym typeface="Microsoft JhengHei"/>
              </a:rPr>
              <a:t>線段樹再談</a:t>
            </a:r>
            <a:endParaRPr sz="7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6" name="Google Shape;526;p74"/>
          <p:cNvSpPr txBox="1"/>
          <p:nvPr/>
        </p:nvSpPr>
        <p:spPr>
          <a:xfrm>
            <a:off x="0" y="2810325"/>
            <a:ext cx="91440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區間修改再談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5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例題選講：區間加等差數列 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532" name="Google Shape;532;p75"/>
          <p:cNvGraphicFramePr/>
          <p:nvPr/>
        </p:nvGraphicFramePr>
        <p:xfrm>
          <a:off x="952500" y="1047750"/>
          <a:ext cx="7239000" cy="185922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[經典問題]區間加等差數列 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給定⻑度為 N(1 ≤ N ≤ 10</a:t>
                      </a:r>
                      <a:r>
                        <a:rPr lang="zh-TW" baseline="30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) 的序列 a，初始值皆為 0，請 Q(1 ≤ Q ≤ 10</a:t>
                      </a:r>
                      <a:r>
                        <a:rPr lang="zh-TW" baseline="30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) 次⽀援兩種操作: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 將序列區間 [l, r] 加上⼀個⾸項為 a 公差為 d 的等差數列 (位置 l 加上 a，位置 l + 1 加上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　　 a + d , 位置 l + 2 加上 a + 2 ∗ d...... 位置 r 加上 a + (r − l) ∗ d)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2. 詢問序列某個位置的值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6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懶人標記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38" name="Google Shape;538;p76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直接線段樹維護？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39" name="Google Shape;539;p76"/>
          <p:cNvSpPr txBox="1"/>
          <p:nvPr/>
        </p:nvSpPr>
        <p:spPr>
          <a:xfrm>
            <a:off x="671700" y="1968175"/>
            <a:ext cx="80814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似乎不能輕易打標記來維護</a:t>
            </a:r>
            <a:endParaRPr sz="2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7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分析問題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45" name="Google Shape;545;p77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值雖然等差增加，但修改的區間彼此的差都一樣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46" name="Google Shape;546;p77"/>
          <p:cNvSpPr txBox="1"/>
          <p:nvPr/>
        </p:nvSpPr>
        <p:spPr>
          <a:xfrm>
            <a:off x="671700" y="286175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區間加值操作可以做了！b</a:t>
            </a:r>
            <a:r>
              <a:rPr lang="zh-TW" sz="2000" baseline="-25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+=a；b</a:t>
            </a:r>
            <a:r>
              <a:rPr lang="zh-TW" sz="2000" baseline="-25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l+1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~b</a:t>
            </a:r>
            <a:r>
              <a:rPr lang="zh-TW" sz="2000" baseline="-25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r+d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+=d；b</a:t>
            </a:r>
            <a:r>
              <a:rPr lang="zh-TW" sz="2000" baseline="-25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r+1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-=(a+(r-l)*d)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47" name="Google Shape;547;p77"/>
          <p:cNvSpPr txBox="1"/>
          <p:nvPr/>
        </p:nvSpPr>
        <p:spPr>
          <a:xfrm>
            <a:off x="671700" y="1968175"/>
            <a:ext cx="80814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將原序列差分，令差分序列b</a:t>
            </a:r>
            <a:r>
              <a:rPr lang="zh-TW" sz="2000" baseline="-25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=a</a:t>
            </a:r>
            <a:r>
              <a:rPr lang="zh-TW" sz="2000" baseline="-25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-a</a:t>
            </a:r>
            <a:r>
              <a:rPr lang="zh-TW" sz="2000" baseline="-25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i-1</a:t>
            </a:r>
            <a:endParaRPr sz="2000" b="1" baseline="-25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48" name="Google Shape;548;p77"/>
          <p:cNvSpPr txBox="1"/>
          <p:nvPr/>
        </p:nvSpPr>
        <p:spPr>
          <a:xfrm>
            <a:off x="671700" y="3755325"/>
            <a:ext cx="78006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單點查詢時查詢區間前綴和即可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8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區間加等差數列code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54" name="Google Shape;554;p78"/>
          <p:cNvSpPr txBox="1"/>
          <p:nvPr/>
        </p:nvSpPr>
        <p:spPr>
          <a:xfrm>
            <a:off x="826950" y="628250"/>
            <a:ext cx="7490100" cy="44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 1.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arr[maxn],brr[maxn];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solve() {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brr[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 arr[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i=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;i&lt;=n;i++)    </a:t>
            </a:r>
            <a:r>
              <a:rPr lang="zh-TW" sz="11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將原序列差分 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brr[i] = arr[i] - arr[i-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6.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build(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,n,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    </a:t>
            </a:r>
            <a:r>
              <a:rPr lang="zh-TW" sz="11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線段樹維護差分序列區間和 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(Q--) {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type;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9.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cin &gt;&gt; type;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(type==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11.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l,r,a,d;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12.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cin &gt;&gt; l &gt;&gt; r &gt;&gt; a &gt;&gt; d;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modify(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,n,l,l,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,a);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14.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(l!=r)    </a:t>
            </a:r>
            <a:r>
              <a:rPr lang="zh-TW" sz="11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特別注意 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15.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modify(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,n,l+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,r,d);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16.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(r!=n)    </a:t>
            </a:r>
            <a:r>
              <a:rPr lang="zh-TW" sz="11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特別注意 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17.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modify(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,n,r+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,r+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,a + (r-l)*d);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18.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}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19.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20.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</a:t>
            </a:r>
            <a:r>
              <a:rPr lang="zh-TW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pos;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21.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cin &gt;&gt; pos;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22.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cout &lt;&lt; query(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,n,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,pos,</a:t>
            </a: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&lt;&lt; </a:t>
            </a:r>
            <a:r>
              <a:rPr lang="zh-TW" sz="11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'\n'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23.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}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24.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}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25.</a:t>
            </a:r>
            <a:r>
              <a:rPr lang="zh-TW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C5392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9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例題選講：模數 </a:t>
            </a:r>
            <a:endParaRPr sz="3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560" name="Google Shape;560;p79"/>
          <p:cNvGraphicFramePr/>
          <p:nvPr/>
        </p:nvGraphicFramePr>
        <p:xfrm>
          <a:off x="952500" y="1047750"/>
          <a:ext cx="7239000" cy="185922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[2017 臺南⼀中資訊學科能⼒競賽校內複選]模數 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給定⻑度為 N(1 ≤ N ≤ 2*10</a:t>
                      </a:r>
                      <a:r>
                        <a:rPr lang="zh-TW" baseline="300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) 的序列 a(1 ≤ a</a:t>
                      </a:r>
                      <a:r>
                        <a:rPr lang="zh-TW" baseline="-250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i</a:t>
                      </a:r>
                      <a:r>
                        <a:rPr lang="zh-TW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≤ 10</a:t>
                      </a:r>
                      <a:r>
                        <a:rPr lang="zh-TW" baseline="300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)，請 Q(1 ≤ Q ≤ 10</a:t>
                      </a:r>
                      <a:r>
                        <a:rPr lang="zh-TW" baseline="300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) 次⽀援三種操作: </a:t>
                      </a:r>
                      <a:endParaRPr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 將序列某個位置的值加上某值</a:t>
                      </a:r>
                      <a:endParaRPr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2. 將序列區間 [l, r] 的數都對 v(1 ≤ v ≤ 10</a:t>
                      </a:r>
                      <a:r>
                        <a:rPr lang="zh-TW" baseline="300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</a:t>
                      </a:r>
                      <a:r>
                        <a:rPr lang="zh-TW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) 取餘數</a:t>
                      </a:r>
                      <a:endParaRPr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3. 詢問某個區間的最⼤值 </a:t>
                      </a:r>
                      <a:endParaRPr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1" name="Google Shape;561;p79"/>
          <p:cNvSpPr txBox="1"/>
          <p:nvPr/>
        </p:nvSpPr>
        <p:spPr>
          <a:xfrm>
            <a:off x="824100" y="3950374"/>
            <a:ext cx="7800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[1,9]中都對4取餘數後變為{1,3,0,1,0,3,1,0,3}</a:t>
            </a:r>
            <a:endParaRPr/>
          </a:p>
        </p:txBody>
      </p:sp>
      <p:graphicFrame>
        <p:nvGraphicFramePr>
          <p:cNvPr id="562" name="Google Shape;562;p79"/>
          <p:cNvGraphicFramePr/>
          <p:nvPr/>
        </p:nvGraphicFramePr>
        <p:xfrm>
          <a:off x="952538" y="2972480"/>
          <a:ext cx="7239000" cy="8229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index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7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value</a:t>
                      </a:r>
                      <a:endParaRPr sz="16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7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12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7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0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懶人標記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68" name="Google Shape;568;p80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直接線段樹維護？能夠打標記嗎？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69" name="Google Shape;569;p80"/>
          <p:cNvSpPr txBox="1"/>
          <p:nvPr/>
        </p:nvSpPr>
        <p:spPr>
          <a:xfrm>
            <a:off x="671700" y="1968175"/>
            <a:ext cx="80814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取餘後新的最大值輕易無法預測</a:t>
            </a:r>
            <a:endParaRPr sz="2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70" name="Google Shape;57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750" y="2641300"/>
            <a:ext cx="7210496" cy="21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1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分析問題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6" name="Google Shape;576;p81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還記得打屁屁大隊嗎？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7" name="Google Shape;577;p81"/>
          <p:cNvSpPr txBox="1"/>
          <p:nvPr/>
        </p:nvSpPr>
        <p:spPr>
          <a:xfrm>
            <a:off x="671700" y="1850325"/>
            <a:ext cx="78006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一個值有效取餘後，至多變為原來的一半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78" name="Google Shape;57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951" y="2472600"/>
            <a:ext cx="5066100" cy="23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471487"/>
            <a:ext cx="80962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4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2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線段樹操作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84" name="Google Shape;584;p82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將每個要有效取餘的值都直接線段樹單點修改</a:t>
            </a:r>
            <a:endParaRPr sz="2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85" name="Google Shape;585;p82"/>
          <p:cNvSpPr txBox="1"/>
          <p:nvPr/>
        </p:nvSpPr>
        <p:spPr>
          <a:xfrm>
            <a:off x="671700" y="286175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時間複雜度O( (N+Q) * logK * log(N+Q) )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86" name="Google Shape;586;p82"/>
          <p:cNvSpPr txBox="1"/>
          <p:nvPr/>
        </p:nvSpPr>
        <p:spPr>
          <a:xfrm>
            <a:off x="671700" y="1968175"/>
            <a:ext cx="80814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時間複雜度是好的？最多只有N+Q個值</a:t>
            </a:r>
            <a:endParaRPr sz="2000" b="1" baseline="-25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3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區間取餘code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2" name="Google Shape;592;p83"/>
          <p:cNvSpPr txBox="1"/>
          <p:nvPr/>
        </p:nvSpPr>
        <p:spPr>
          <a:xfrm>
            <a:off x="728675" y="917975"/>
            <a:ext cx="79080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 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seg[maxn&lt;&lt;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range_mod(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ql,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qr,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p,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mod)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(seg[p] &lt; mod)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   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最重要的剪枝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(l==r)    seg[p] %= mod;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更新到葉子為止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6.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mid = (l+r)&gt;&gt;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, lch = p&lt;&lt;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, rch = p&lt;&lt;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|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(qr&lt;=mid)    range_mod(l,mid,ql,qr,lch,mod);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(ql&gt;mid)    range_mod(mid+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,r,ql,qr,rch,mod);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9.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range_mod(l,mid,ql,mid,lch,mod);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range_mod(mid+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,r,mid+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,qr,rch,mod);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seg[p] = max(seg[lch],seg[rch]);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14.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15.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68"/>
          <p:cNvSpPr txBox="1"/>
          <p:nvPr/>
        </p:nvSpPr>
        <p:spPr>
          <a:xfrm>
            <a:off x="0" y="1288175"/>
            <a:ext cx="9144000" cy="1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70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BIT</a:t>
            </a:r>
            <a:endParaRPr sz="7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BIT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前綴和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----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差分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那可修改前綴和呢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？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給定序列要求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支援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+=k</a:t>
            </a:r>
          </a:p>
          <a:p>
            <a:pPr lvl="1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詢問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Al~Ar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的和</a:t>
            </a:r>
          </a:p>
        </p:txBody>
      </p:sp>
    </p:spTree>
    <p:extLst>
      <p:ext uri="{BB962C8B-B14F-4D97-AF65-F5344CB8AC3E}">
        <p14:creationId xmlns:p14="http://schemas.microsoft.com/office/powerpoint/2010/main" val="14060829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18" y="900864"/>
            <a:ext cx="8507371" cy="339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000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BIT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it[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]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存的是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i-lowbit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)+1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的總和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 is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lowbit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)?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表達成二進位時位數最低的位元的值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如何快速找出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lowbit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)?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&amp;-I</a:t>
            </a: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=~i+1</a:t>
            </a:r>
          </a:p>
        </p:txBody>
      </p:sp>
    </p:spTree>
    <p:extLst>
      <p:ext uri="{BB962C8B-B14F-4D97-AF65-F5344CB8AC3E}">
        <p14:creationId xmlns:p14="http://schemas.microsoft.com/office/powerpoint/2010/main" val="35911486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8562"/>
          <a:stretch/>
        </p:blipFill>
        <p:spPr>
          <a:xfrm>
            <a:off x="433137" y="944152"/>
            <a:ext cx="8050845" cy="168708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r="10348"/>
          <a:stretch/>
        </p:blipFill>
        <p:spPr>
          <a:xfrm>
            <a:off x="440013" y="2631233"/>
            <a:ext cx="8043969" cy="215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68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習題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Zerojudge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d794</a:t>
            </a:r>
          </a:p>
        </p:txBody>
      </p:sp>
    </p:spTree>
    <p:extLst>
      <p:ext uri="{BB962C8B-B14F-4D97-AF65-F5344CB8AC3E}">
        <p14:creationId xmlns:p14="http://schemas.microsoft.com/office/powerpoint/2010/main" val="35294243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差分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Statement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給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你一個長度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的序列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a1 ∼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。會先給你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個操作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l, r, k,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代表對區間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[l, r]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al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∼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ar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加上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。再給你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代表詢問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ax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的長相。</a:t>
            </a: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Constraints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：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M, Q ≤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1e7</a:t>
            </a:r>
          </a:p>
          <a:p>
            <a:pPr>
              <a:lnSpc>
                <a:spcPct val="150000"/>
              </a:lnSpc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線段樹？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TLE</a:t>
            </a:r>
          </a:p>
        </p:txBody>
      </p:sp>
    </p:spTree>
    <p:extLst>
      <p:ext uri="{BB962C8B-B14F-4D97-AF65-F5344CB8AC3E}">
        <p14:creationId xmlns:p14="http://schemas.microsoft.com/office/powerpoint/2010/main" val="31760239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差分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令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en-US" altLang="zh-TW" sz="2000" baseline="-25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=a</a:t>
            </a:r>
            <a:r>
              <a:rPr lang="en-US" altLang="zh-TW" sz="2000" baseline="-25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b</a:t>
            </a:r>
            <a:r>
              <a:rPr lang="en-US" altLang="zh-TW" sz="2000" baseline="-25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=a</a:t>
            </a:r>
            <a:r>
              <a:rPr lang="en-US" altLang="zh-TW" sz="2000" baseline="-25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-a</a:t>
            </a:r>
            <a:r>
              <a:rPr lang="en-US" altLang="zh-TW" sz="2000" baseline="-25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i-1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就會發現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區間加值對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序列的影響僅僅只會有兩個點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故我們能夠進行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O(M)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操作時間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再花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O(N)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的時間把序列反蓋回來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O(Q)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回答答案就好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複雜度是理論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最下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界。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4463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14337"/>
            <a:ext cx="83820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5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BIT</a:t>
            </a:r>
            <a:r>
              <a:rPr lang="zh-TW" altLang="en-US" dirty="0" smtClean="0"/>
              <a:t>區間加值與查詢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前面提到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BIT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能解決的問題似乎都是修改和詢問的其中一個為單點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但同時一起來的話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感覺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就爆炸了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同樣考慮差分序列，試著列一下數學式化簡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699999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49" y="409854"/>
            <a:ext cx="7600197" cy="432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90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code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36579"/>
          <a:stretch/>
        </p:blipFill>
        <p:spPr>
          <a:xfrm>
            <a:off x="1299410" y="1152475"/>
            <a:ext cx="6391608" cy="347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221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習題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Zerojudge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d799(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區間查詢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TIOJ 1080(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逆序數對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TIOJ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1175(LIS)</a:t>
            </a: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TIOJ 1869(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二維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BIT)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98299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68"/>
          <p:cNvSpPr txBox="1"/>
          <p:nvPr/>
        </p:nvSpPr>
        <p:spPr>
          <a:xfrm>
            <a:off x="0" y="1288175"/>
            <a:ext cx="9144000" cy="1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0" dirty="0">
                <a:latin typeface="Microsoft JhengHei"/>
                <a:ea typeface="Microsoft JhengHei"/>
                <a:cs typeface="Microsoft JhengHei"/>
                <a:sym typeface="Microsoft JhengHei"/>
              </a:rPr>
              <a:t>分塊算法</a:t>
            </a:r>
            <a:endParaRPr sz="7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33" name="Google Shape;1233;p168"/>
          <p:cNvSpPr txBox="1"/>
          <p:nvPr/>
        </p:nvSpPr>
        <p:spPr>
          <a:xfrm>
            <a:off x="0" y="2810325"/>
            <a:ext cx="91440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square root decomposition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9097469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69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分塊算法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39" name="Google Shape;1239;p169"/>
          <p:cNvSpPr txBox="1"/>
          <p:nvPr/>
        </p:nvSpPr>
        <p:spPr>
          <a:xfrm>
            <a:off x="671700" y="1074600"/>
            <a:ext cx="78006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把序列切成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√N塊，每塊大小√N，詢問的把需要的塊拼在一起。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無法被完全包含的部分(大小最多也是√N)，直接全部暴力查詢。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40" name="Google Shape;1240;p169"/>
          <p:cNvSpPr txBox="1"/>
          <p:nvPr/>
        </p:nvSpPr>
        <p:spPr>
          <a:xfrm>
            <a:off x="671700" y="3755325"/>
            <a:ext cx="78006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時間複雜度O(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√N*合併複雜度)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41" name="Google Shape;1241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2062500"/>
            <a:ext cx="67818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70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為什麼要用分塊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47" name="Google Shape;1247;p170"/>
          <p:cNvPicPr preferRelativeResize="0"/>
          <p:nvPr/>
        </p:nvPicPr>
        <p:blipFill rotWithShape="1">
          <a:blip r:embed="rId3">
            <a:alphaModFix/>
          </a:blip>
          <a:srcRect t="18500"/>
          <a:stretch/>
        </p:blipFill>
        <p:spPr>
          <a:xfrm>
            <a:off x="1910250" y="844750"/>
            <a:ext cx="5323501" cy="41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170"/>
          <p:cNvSpPr txBox="1"/>
          <p:nvPr/>
        </p:nvSpPr>
        <p:spPr>
          <a:xfrm>
            <a:off x="4106250" y="780650"/>
            <a:ext cx="3903000" cy="11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線段樹、Treap</a:t>
            </a:r>
            <a:endParaRPr sz="3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71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dirty="0">
                <a:latin typeface="Microsoft JhengHei"/>
                <a:ea typeface="Microsoft JhengHei"/>
                <a:cs typeface="Microsoft JhengHei"/>
                <a:sym typeface="Microsoft JhengHei"/>
              </a:rPr>
              <a:t>例題選講：DZY Loves Colors</a:t>
            </a:r>
            <a:endParaRPr sz="3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254" name="Google Shape;1254;p171"/>
          <p:cNvGraphicFramePr/>
          <p:nvPr/>
        </p:nvGraphicFramePr>
        <p:xfrm>
          <a:off x="952500" y="1047750"/>
          <a:ext cx="7239000" cy="153918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[Codeforces Round #254 (Div. 1) ]DZY Loves Colors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給定 A, B 兩個⻑度為 N(N ≤ 10</a:t>
                      </a:r>
                      <a:r>
                        <a:rPr lang="zh-TW" baseline="30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) 的陣列，其中 A[i] = i, B[i] = 0。Q次支援兩種操作：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 l r x : 表⽰將區間 [l, r] 的 B[i]+ = abs(A[i] − x), A[i] = x，保證 x &gt; 0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2. l r : 查詢 B[l] ∼ B[r] 的和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55" name="Google Shape;1255;p171"/>
          <p:cNvSpPr txBox="1"/>
          <p:nvPr/>
        </p:nvSpPr>
        <p:spPr>
          <a:xfrm>
            <a:off x="952500" y="3051950"/>
            <a:ext cx="72390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線段樹？Treap？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56" name="Google Shape;1256;p171"/>
          <p:cNvSpPr txBox="1"/>
          <p:nvPr/>
        </p:nvSpPr>
        <p:spPr>
          <a:xfrm>
            <a:off x="952500" y="3887300"/>
            <a:ext cx="72390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似乎不好實作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72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考慮分塊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2" name="Google Shape;1262;p172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將序列每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√N個分成一塊，總共有√N塊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3" name="Google Shape;1263;p172"/>
          <p:cNvSpPr txBox="1"/>
          <p:nvPr/>
        </p:nvSpPr>
        <p:spPr>
          <a:xfrm>
            <a:off x="671700" y="1510975"/>
            <a:ext cx="8081400" cy="17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每個塊維護：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Char char="●"/>
            </a:pPr>
            <a:r>
              <a:rPr lang="zh-TW" sz="20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tag_A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：整塊所有的</a:t>
            </a:r>
            <a:r>
              <a:rPr lang="zh-TW" sz="20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A[i]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皆為</a:t>
            </a:r>
            <a:r>
              <a:rPr lang="zh-TW" sz="20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tag_A</a:t>
            </a:r>
            <a:endParaRPr sz="20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Char char="●"/>
            </a:pPr>
            <a:r>
              <a:rPr lang="zh-TW" sz="20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tag_B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：整塊所有的</a:t>
            </a:r>
            <a:r>
              <a:rPr lang="zh-TW" sz="20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B[i]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加上</a:t>
            </a:r>
            <a:r>
              <a:rPr lang="zh-TW" sz="20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tag_B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後，</a:t>
            </a:r>
            <a:r>
              <a:rPr lang="zh-TW" sz="20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B[i]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才是正確的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Char char="●"/>
            </a:pPr>
            <a:r>
              <a:rPr lang="zh-TW" sz="20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sum_B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：整塊所有的</a:t>
            </a:r>
            <a:r>
              <a:rPr lang="zh-TW" sz="20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B[i]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總和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4" name="Google Shape;1264;p172"/>
          <p:cNvSpPr txBox="1"/>
          <p:nvPr/>
        </p:nvSpPr>
        <p:spPr>
          <a:xfrm>
            <a:off x="671700" y="2917125"/>
            <a:ext cx="78006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修改時看每塊tag_A得知塊裡所有元素是否都相等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若無，暴力修改所有資訊。沒有被完全涵蓋的直接暴力修改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5" name="Google Shape;1265;p172"/>
          <p:cNvSpPr txBox="1"/>
          <p:nvPr/>
        </p:nvSpPr>
        <p:spPr>
          <a:xfrm>
            <a:off x="671700" y="3944100"/>
            <a:ext cx="82068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每塊全部都被修改成一樣後，</a:t>
            </a:r>
            <a:r>
              <a:rPr lang="zh-TW" sz="2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之後每次最多使2塊沒有全部元素皆相等</a:t>
            </a:r>
            <a:endParaRPr sz="2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因此修改的總時間複雜度就是O(Q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√N)。詢問也是一樣的時間複雜度。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74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例題選講：Modulo Data Structures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276" name="Google Shape;1276;p174"/>
          <p:cNvGraphicFramePr/>
          <p:nvPr/>
        </p:nvGraphicFramePr>
        <p:xfrm>
          <a:off x="952500" y="1047750"/>
          <a:ext cx="7239000" cy="153918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[2018 ICPC Asia Singapore Preliminary Contest]Modulo Data Structures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給定⻑度為 N(1 ≤ N ≤ 2*10</a:t>
                      </a:r>
                      <a:r>
                        <a:rPr lang="zh-TW" baseline="30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) 的序列，初始值為 0，請 Q(1 ≤ Q ≤ 10</a:t>
                      </a:r>
                      <a:r>
                        <a:rPr lang="zh-TW" baseline="30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) 次⽀援兩種操作：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 A B C：將序列中所有下標 mod B 之後為 A 對應的值都加上 C 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2. D：輸出序列中下標為 D 的對應的值 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77" name="Google Shape;1277;p174"/>
          <p:cNvSpPr txBox="1"/>
          <p:nvPr/>
        </p:nvSpPr>
        <p:spPr>
          <a:xfrm>
            <a:off x="952500" y="3051950"/>
            <a:ext cx="72390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啊？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78" name="Google Shape;1278;p174"/>
          <p:cNvSpPr txBox="1"/>
          <p:nvPr/>
        </p:nvSpPr>
        <p:spPr>
          <a:xfrm>
            <a:off x="952500" y="3831050"/>
            <a:ext cx="72390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把序列分塊後，好像...？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1025"/>
            <a:ext cx="82296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9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5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能分塊的不是只有序列而已！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84" name="Google Shape;1284;p175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對於操作二(修改操作)分成兩個Case討論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85" name="Google Shape;1285;p175"/>
          <p:cNvSpPr txBox="1"/>
          <p:nvPr/>
        </p:nvSpPr>
        <p:spPr>
          <a:xfrm>
            <a:off x="671700" y="2861750"/>
            <a:ext cx="78006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如果B</a:t>
            </a:r>
            <a:r>
              <a:rPr lang="zh-TW" sz="2000">
                <a:solidFill>
                  <a:schemeClr val="dk1"/>
                </a:solidFill>
              </a:rPr>
              <a:t>≦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√N，B只有√N種可能，A也只有√N種可能，總共只有N種。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把所有情況要加的值記錄下來！時間複雜度O(1)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86" name="Google Shape;1286;p175"/>
          <p:cNvSpPr txBox="1"/>
          <p:nvPr/>
        </p:nvSpPr>
        <p:spPr>
          <a:xfrm>
            <a:off x="671700" y="1968175"/>
            <a:ext cx="80814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如果B&gt;√N，最多只有√N個元素！直接暴力修改！時間複雜度O(√N)</a:t>
            </a:r>
            <a:endParaRPr sz="2000" b="1" baseline="-25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87" name="Google Shape;1287;p175"/>
          <p:cNvSpPr txBox="1"/>
          <p:nvPr/>
        </p:nvSpPr>
        <p:spPr>
          <a:xfrm>
            <a:off x="671700" y="3755325"/>
            <a:ext cx="80814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詢問(單點詢問)時，把操作二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</a:t>
            </a:r>
            <a:r>
              <a:rPr lang="zh-TW" sz="2000">
                <a:solidFill>
                  <a:schemeClr val="dk1"/>
                </a:solidFill>
              </a:rPr>
              <a:t>≦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√N紀錄的資訊更新到答案(只有√N種)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時間複雜度O(√N)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77"/>
          <p:cNvSpPr txBox="1"/>
          <p:nvPr/>
        </p:nvSpPr>
        <p:spPr>
          <a:xfrm>
            <a:off x="0" y="1288175"/>
            <a:ext cx="9144000" cy="1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0">
                <a:latin typeface="Microsoft JhengHei"/>
                <a:ea typeface="Microsoft JhengHei"/>
                <a:cs typeface="Microsoft JhengHei"/>
                <a:sym typeface="Microsoft JhengHei"/>
              </a:rPr>
              <a:t>莫隊算法</a:t>
            </a:r>
            <a:endParaRPr sz="7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99" name="Google Shape;1299;p177"/>
          <p:cNvSpPr txBox="1"/>
          <p:nvPr/>
        </p:nvSpPr>
        <p:spPr>
          <a:xfrm>
            <a:off x="0" y="2810325"/>
            <a:ext cx="91440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Mo</a:t>
            </a:r>
            <a:r>
              <a:rPr lang="zh-TW" sz="3000">
                <a:latin typeface="Ubuntu Mono"/>
                <a:ea typeface="Ubuntu Mono"/>
                <a:cs typeface="Ubuntu Mono"/>
                <a:sym typeface="Ubuntu Mono"/>
              </a:rPr>
              <a:t>’</a:t>
            </a: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s algorithm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78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莫隊算法簡介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05" name="Google Shape;1305;p178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莫隊算法是一種離線(offline)演算法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06" name="Google Shape;1306;p178"/>
          <p:cNvSpPr txBox="1"/>
          <p:nvPr/>
        </p:nvSpPr>
        <p:spPr>
          <a:xfrm>
            <a:off x="671700" y="286175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依照一定的順序處理詢問，每次暴力移動左右邊界來獲得答案</a:t>
            </a:r>
            <a:endParaRPr sz="2000" b="1" baseline="-25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07" name="Google Shape;1307;p178"/>
          <p:cNvSpPr txBox="1"/>
          <p:nvPr/>
        </p:nvSpPr>
        <p:spPr>
          <a:xfrm>
            <a:off x="671700" y="1968175"/>
            <a:ext cx="80814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會將所有所有詢問讀入後再去計算答案(所以需要紀錄詢問的編號)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08" name="Google Shape;1308;p178"/>
          <p:cNvSpPr txBox="1"/>
          <p:nvPr/>
        </p:nvSpPr>
        <p:spPr>
          <a:xfrm>
            <a:off x="671700" y="3755325"/>
            <a:ext cx="78006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這個好的順序是莫隊的核心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79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例題選講：區間數字種類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314" name="Google Shape;1314;p179"/>
          <p:cNvGraphicFramePr/>
          <p:nvPr/>
        </p:nvGraphicFramePr>
        <p:xfrm>
          <a:off x="432725" y="895350"/>
          <a:ext cx="8278550" cy="121914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827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[經典問題]區間數字種類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給定⼀個⻑度為 N(1 ≤ N ≤ 10</a:t>
                      </a:r>
                      <a:r>
                        <a:rPr lang="zh-TW" baseline="30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) 的序列，請 Q(1 ≤ Q ≤ 10</a:t>
                      </a:r>
                      <a:r>
                        <a:rPr lang="zh-TW" baseline="30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) 次⽀援詢問：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區間 [l, r] 內有多少種數字。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15" name="Google Shape;1315;p179"/>
          <p:cNvGraphicFramePr/>
          <p:nvPr/>
        </p:nvGraphicFramePr>
        <p:xfrm>
          <a:off x="432725" y="23633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16" name="Google Shape;1316;p179"/>
          <p:cNvSpPr txBox="1"/>
          <p:nvPr/>
        </p:nvSpPr>
        <p:spPr>
          <a:xfrm>
            <a:off x="432725" y="3221700"/>
            <a:ext cx="7800600" cy="16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latin typeface="Ubuntu Mono"/>
                <a:ea typeface="Ubuntu Mono"/>
                <a:cs typeface="Ubuntu Mono"/>
                <a:sym typeface="Ubuntu Mono"/>
              </a:rPr>
              <a:t>[1,7]  ：有5種數字(1,2,4,5,6)</a:t>
            </a:r>
            <a:endParaRPr sz="1500"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latin typeface="Ubuntu Mono"/>
                <a:ea typeface="Ubuntu Mono"/>
                <a:cs typeface="Ubuntu Mono"/>
                <a:sym typeface="Ubuntu Mono"/>
              </a:rPr>
              <a:t>[3,13] ：有6種數字(1,2,3,4,5,6)</a:t>
            </a:r>
            <a:endParaRPr sz="1500"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latin typeface="Ubuntu Mono"/>
                <a:ea typeface="Ubuntu Mono"/>
                <a:cs typeface="Ubuntu Mono"/>
                <a:sym typeface="Ubuntu Mono"/>
              </a:rPr>
              <a:t>[2,5]  ：有3種數字(4,5,6)</a:t>
            </a:r>
            <a:endParaRPr sz="1500"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latin typeface="Ubuntu Mono"/>
                <a:ea typeface="Ubuntu Mono"/>
                <a:cs typeface="Ubuntu Mono"/>
                <a:sym typeface="Ubuntu Mono"/>
              </a:rPr>
              <a:t>[4,10] ：有5種數字(1,2,4,5,6)</a:t>
            </a:r>
            <a:endParaRPr sz="1500"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latin typeface="Ubuntu Mono"/>
                <a:ea typeface="Ubuntu Mono"/>
                <a:cs typeface="Ubuntu Mono"/>
                <a:sym typeface="Ubuntu Mono"/>
              </a:rPr>
              <a:t>[7,12] ：有6種數字(1,2,3,4,5,6)</a:t>
            </a:r>
            <a:endParaRPr sz="1500"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latin typeface="Ubuntu Mono"/>
                <a:ea typeface="Ubuntu Mono"/>
                <a:cs typeface="Ubuntu Mono"/>
                <a:sym typeface="Ubuntu Mono"/>
              </a:rPr>
              <a:t>[5,9]  ：有4種數字(1,2,4,6)</a:t>
            </a:r>
            <a:endParaRPr sz="1500"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latin typeface="Ubuntu Mono"/>
                <a:ea typeface="Ubuntu Mono"/>
                <a:cs typeface="Ubuntu Mono"/>
                <a:sym typeface="Ubuntu Mono"/>
              </a:rPr>
              <a:t>[11,13]：有3種數字(1,2,3)</a:t>
            </a:r>
            <a:endParaRPr sz="1500"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0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如何更新答案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2" name="Google Shape;1322;p180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如果已經知道[l,r]的答案，[l-1,r],[l+1,r],[l,r-1],[l,r+1]也可以快速知道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3" name="Google Shape;1323;p180"/>
          <p:cNvSpPr txBox="1"/>
          <p:nvPr/>
        </p:nvSpPr>
        <p:spPr>
          <a:xfrm>
            <a:off x="671700" y="2861750"/>
            <a:ext cx="81900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維護各值出現次數，當前區間左或右邊界移動時，直接更新該值次數。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次數從0變為1，表示答案增加一；次數從1變為0，表示答案減少一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4" name="Google Shape;1324;p180"/>
          <p:cNvSpPr txBox="1"/>
          <p:nvPr/>
        </p:nvSpPr>
        <p:spPr>
          <a:xfrm>
            <a:off x="671700" y="1968175"/>
            <a:ext cx="80814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在一個不錯的時間O(K)內移動當前區間的左或右邊界一格</a:t>
            </a:r>
            <a:endParaRPr sz="2000" b="1" baseline="-25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81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維護各值出現次數code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30" name="Google Shape;1330;p181"/>
          <p:cNvSpPr txBox="1"/>
          <p:nvPr/>
        </p:nvSpPr>
        <p:spPr>
          <a:xfrm>
            <a:off x="671700" y="1074600"/>
            <a:ext cx="7800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 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arr[maxn]; 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原序列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cnt[maxv]; 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紀錄當前每個值的出現次數(如果值域過大可以先離散化)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sum;       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紀錄當前有多少種數字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val) {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加入值，並更新答案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cnt[val]++;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6.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(cnt[val]==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sum++;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9.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sub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val) { </a:t>
            </a:r>
            <a:r>
              <a:rPr lang="zh-TW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刪除值，並更新答案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cnt[val]--;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11.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(cnt[val]==</a:t>
            </a: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12.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sum--;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13.</a:t>
            </a:r>
            <a:r>
              <a:rPr lang="zh-TW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82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排定詢問處理順序：原序列分塊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336" name="Google Shape;1336;p182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37" name="Google Shape;1337;p182"/>
          <p:cNvSpPr txBox="1"/>
          <p:nvPr/>
        </p:nvSpPr>
        <p:spPr>
          <a:xfrm>
            <a:off x="432725" y="2215975"/>
            <a:ext cx="6700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首先將序列分成幾乎等大的B塊。每塊大小為N/B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38" name="Google Shape;1338;p182"/>
          <p:cNvSpPr txBox="1"/>
          <p:nvPr/>
        </p:nvSpPr>
        <p:spPr>
          <a:xfrm>
            <a:off x="432725" y="3333275"/>
            <a:ext cx="6700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這裡令B=4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83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排定詢問處理順序：原序列分塊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344" name="Google Shape;1344;p183"/>
          <p:cNvGraphicFramePr/>
          <p:nvPr/>
        </p:nvGraphicFramePr>
        <p:xfrm>
          <a:off x="432725" y="998925"/>
          <a:ext cx="8278550" cy="124965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同一塊</a:t>
                      </a:r>
                      <a:endParaRPr sz="15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 b="1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同一塊</a:t>
                      </a:r>
                      <a:endParaRPr sz="13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 b="1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同一塊</a:t>
                      </a:r>
                      <a:endParaRPr sz="130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 b="1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同一塊</a:t>
                      </a:r>
                      <a:endParaRPr sz="1000" b="1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 b="1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&gt;&lt;</a:t>
                      </a:r>
                      <a:endParaRPr sz="1000" b="1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45" name="Google Shape;1345;p183"/>
          <p:cNvSpPr txBox="1"/>
          <p:nvPr/>
        </p:nvSpPr>
        <p:spPr>
          <a:xfrm>
            <a:off x="8119950" y="1764675"/>
            <a:ext cx="591300" cy="48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獨行</a:t>
            </a:r>
            <a:endParaRPr sz="10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玩家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84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排定詢問處理順序：排序詢問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351" name="Google Shape;1351;p184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52" name="Google Shape;1352;p184"/>
          <p:cNvGraphicFramePr/>
          <p:nvPr/>
        </p:nvGraphicFramePr>
        <p:xfrm>
          <a:off x="1024050" y="1982950"/>
          <a:ext cx="7687225" cy="277329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353" name="Google Shape;1353;p184"/>
          <p:cNvSpPr txBox="1"/>
          <p:nvPr/>
        </p:nvSpPr>
        <p:spPr>
          <a:xfrm>
            <a:off x="473875" y="1982950"/>
            <a:ext cx="535800" cy="2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這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些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是詢問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85"/>
          <p:cNvSpPr txBox="1"/>
          <p:nvPr/>
        </p:nvSpPr>
        <p:spPr>
          <a:xfrm>
            <a:off x="0" y="168050"/>
            <a:ext cx="91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依照左邊界所在塊分類(排序)，接著照右邊界排序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359" name="Google Shape;1359;p185"/>
          <p:cNvGraphicFramePr/>
          <p:nvPr/>
        </p:nvGraphicFramePr>
        <p:xfrm>
          <a:off x="432725" y="998925"/>
          <a:ext cx="8278550" cy="76200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index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value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60" name="Google Shape;1360;p185"/>
          <p:cNvGraphicFramePr/>
          <p:nvPr/>
        </p:nvGraphicFramePr>
        <p:xfrm>
          <a:off x="1024050" y="1982950"/>
          <a:ext cx="7687225" cy="2773290"/>
        </p:xfrm>
        <a:graphic>
          <a:graphicData uri="http://schemas.openxmlformats.org/drawingml/2006/table">
            <a:tbl>
              <a:tblPr>
                <a:noFill/>
                <a:tableStyleId>{B79D6B2A-8CAE-4352-8EBD-AA5260663544}</a:tableStyleId>
              </a:tblPr>
              <a:tblGrid>
                <a:gridCol w="5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3685</TotalTime>
  <Words>11883</Words>
  <Application>Microsoft Office PowerPoint</Application>
  <PresentationFormat>如螢幕大小 (16:9)</PresentationFormat>
  <Paragraphs>3260</Paragraphs>
  <Slides>169</Slides>
  <Notes>148</Notes>
  <HiddenSlides>47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169</vt:i4>
      </vt:variant>
    </vt:vector>
  </HeadingPairs>
  <TitlesOfParts>
    <vt:vector size="177" baseType="lpstr">
      <vt:lpstr>Arial</vt:lpstr>
      <vt:lpstr>jf open 粉圓 1.1</vt:lpstr>
      <vt:lpstr>Ubuntu Mono</vt:lpstr>
      <vt:lpstr>Roboto Mono</vt:lpstr>
      <vt:lpstr>Microsoft JhengHei</vt:lpstr>
      <vt:lpstr>Wingdings</vt:lpstr>
      <vt:lpstr>Microsoft JhengHei</vt:lpstr>
      <vt:lpstr>Simple Light</vt:lpstr>
      <vt:lpstr>PowerPoint 簡報</vt:lpstr>
      <vt:lpstr>PowerPoint 簡報</vt:lpstr>
      <vt:lpstr>並查集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BIT </vt:lpstr>
      <vt:lpstr>PowerPoint 簡報</vt:lpstr>
      <vt:lpstr>BIT </vt:lpstr>
      <vt:lpstr>PowerPoint 簡報</vt:lpstr>
      <vt:lpstr>習題 </vt:lpstr>
      <vt:lpstr>差分 </vt:lpstr>
      <vt:lpstr>差分 </vt:lpstr>
      <vt:lpstr>BIT區間加值與查詢 </vt:lpstr>
      <vt:lpstr>PowerPoint 簡報</vt:lpstr>
      <vt:lpstr>code </vt:lpstr>
      <vt:lpstr>習題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user</cp:lastModifiedBy>
  <cp:revision>19</cp:revision>
  <dcterms:modified xsi:type="dcterms:W3CDTF">2022-02-13T02:26:11Z</dcterms:modified>
</cp:coreProperties>
</file>